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96EE95-654A-432A-8451-E44BF464D44B}" type="datetimeFigureOut">
              <a:rPr lang="en-GB" smtClean="0"/>
              <a:t>17/03/2016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9D4189-94C5-44D8-8DE7-E75CA5AF1DFE}" type="slidenum">
              <a:rPr lang="en-GB" smtClean="0"/>
              <a:t>‹#›</a:t>
            </a:fld>
            <a:endParaRPr lang="en-GB"/>
          </a:p>
        </p:txBody>
      </p:sp>
    </p:spTree>
    <p:extLst>
      <p:ext uri="{BB962C8B-B14F-4D97-AF65-F5344CB8AC3E}">
        <p14:creationId xmlns:p14="http://schemas.microsoft.com/office/powerpoint/2010/main" val="1681439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5758B31-6065-4026-A1D5-6D8608B93A98}" type="slidenum">
              <a:rPr lang="en-GB">
                <a:solidFill>
                  <a:prstClr val="black"/>
                </a:solidFill>
                <a:ea typeface="MS PGothic" pitchFamily="34" charset="-128"/>
              </a:rPr>
              <a:pPr/>
              <a:t>2</a:t>
            </a:fld>
            <a:endParaRPr lang="en-GB">
              <a:solidFill>
                <a:prstClr val="black"/>
              </a:solidFill>
              <a:ea typeface="MS PGothic" pitchFamily="34" charset="-128"/>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a:t>Hard to focus on giving birth if worried whether you will have a roof over you head. Fortunetely, family support workers from the Children’s Centre attend and offer individuals support. Domestic violence – midwives now work hard to get women to disclose if they experience violence but we have found if a women has no access to funding or benefits, then she is not entitled to access a safe house. We have to sympathises and send her back and she is told to avoid confrontation as much as she can. Amnesity have a campaign against this situation</a:t>
            </a:r>
          </a:p>
        </p:txBody>
      </p:sp>
    </p:spTree>
    <p:extLst>
      <p:ext uri="{BB962C8B-B14F-4D97-AF65-F5344CB8AC3E}">
        <p14:creationId xmlns:p14="http://schemas.microsoft.com/office/powerpoint/2010/main" val="3477508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86CAC0A-5A15-472A-AE78-10D46980C05B}" type="datetimeFigureOut">
              <a:rPr lang="en-GB" smtClean="0"/>
              <a:t>17/03/2016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328942-B0B3-45FC-A2E4-83E0C4C54E1A}" type="slidenum">
              <a:rPr lang="en-GB" smtClean="0"/>
              <a:t>‹#›</a:t>
            </a:fld>
            <a:endParaRPr lang="en-GB"/>
          </a:p>
        </p:txBody>
      </p:sp>
    </p:spTree>
    <p:extLst>
      <p:ext uri="{BB962C8B-B14F-4D97-AF65-F5344CB8AC3E}">
        <p14:creationId xmlns:p14="http://schemas.microsoft.com/office/powerpoint/2010/main" val="2513154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6CAC0A-5A15-472A-AE78-10D46980C05B}" type="datetimeFigureOut">
              <a:rPr lang="en-GB" smtClean="0"/>
              <a:t>17/03/2016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328942-B0B3-45FC-A2E4-83E0C4C54E1A}" type="slidenum">
              <a:rPr lang="en-GB" smtClean="0"/>
              <a:t>‹#›</a:t>
            </a:fld>
            <a:endParaRPr lang="en-GB"/>
          </a:p>
        </p:txBody>
      </p:sp>
    </p:spTree>
    <p:extLst>
      <p:ext uri="{BB962C8B-B14F-4D97-AF65-F5344CB8AC3E}">
        <p14:creationId xmlns:p14="http://schemas.microsoft.com/office/powerpoint/2010/main" val="44019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6CAC0A-5A15-472A-AE78-10D46980C05B}" type="datetimeFigureOut">
              <a:rPr lang="en-GB" smtClean="0"/>
              <a:t>17/03/2016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328942-B0B3-45FC-A2E4-83E0C4C54E1A}" type="slidenum">
              <a:rPr lang="en-GB" smtClean="0"/>
              <a:t>‹#›</a:t>
            </a:fld>
            <a:endParaRPr lang="en-GB"/>
          </a:p>
        </p:txBody>
      </p:sp>
    </p:spTree>
    <p:extLst>
      <p:ext uri="{BB962C8B-B14F-4D97-AF65-F5344CB8AC3E}">
        <p14:creationId xmlns:p14="http://schemas.microsoft.com/office/powerpoint/2010/main" val="3294553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94360" y="1543050"/>
            <a:ext cx="9814560" cy="9144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41960" y="2674620"/>
            <a:ext cx="3733800" cy="37033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358640" y="2674620"/>
            <a:ext cx="3733800" cy="1783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358640" y="4594860"/>
            <a:ext cx="3733800" cy="1783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349339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6CAC0A-5A15-472A-AE78-10D46980C05B}" type="datetimeFigureOut">
              <a:rPr lang="en-GB" smtClean="0"/>
              <a:t>17/03/2016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328942-B0B3-45FC-A2E4-83E0C4C54E1A}" type="slidenum">
              <a:rPr lang="en-GB" smtClean="0"/>
              <a:t>‹#›</a:t>
            </a:fld>
            <a:endParaRPr lang="en-GB"/>
          </a:p>
        </p:txBody>
      </p:sp>
    </p:spTree>
    <p:extLst>
      <p:ext uri="{BB962C8B-B14F-4D97-AF65-F5344CB8AC3E}">
        <p14:creationId xmlns:p14="http://schemas.microsoft.com/office/powerpoint/2010/main" val="3544959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6CAC0A-5A15-472A-AE78-10D46980C05B}" type="datetimeFigureOut">
              <a:rPr lang="en-GB" smtClean="0"/>
              <a:t>17/03/2016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328942-B0B3-45FC-A2E4-83E0C4C54E1A}" type="slidenum">
              <a:rPr lang="en-GB" smtClean="0"/>
              <a:t>‹#›</a:t>
            </a:fld>
            <a:endParaRPr lang="en-GB"/>
          </a:p>
        </p:txBody>
      </p:sp>
    </p:spTree>
    <p:extLst>
      <p:ext uri="{BB962C8B-B14F-4D97-AF65-F5344CB8AC3E}">
        <p14:creationId xmlns:p14="http://schemas.microsoft.com/office/powerpoint/2010/main" val="2921779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86CAC0A-5A15-472A-AE78-10D46980C05B}" type="datetimeFigureOut">
              <a:rPr lang="en-GB" smtClean="0"/>
              <a:t>17/03/2016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328942-B0B3-45FC-A2E4-83E0C4C54E1A}" type="slidenum">
              <a:rPr lang="en-GB" smtClean="0"/>
              <a:t>‹#›</a:t>
            </a:fld>
            <a:endParaRPr lang="en-GB"/>
          </a:p>
        </p:txBody>
      </p:sp>
    </p:spTree>
    <p:extLst>
      <p:ext uri="{BB962C8B-B14F-4D97-AF65-F5344CB8AC3E}">
        <p14:creationId xmlns:p14="http://schemas.microsoft.com/office/powerpoint/2010/main" val="3004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86CAC0A-5A15-472A-AE78-10D46980C05B}" type="datetimeFigureOut">
              <a:rPr lang="en-GB" smtClean="0"/>
              <a:t>17/03/2016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328942-B0B3-45FC-A2E4-83E0C4C54E1A}" type="slidenum">
              <a:rPr lang="en-GB" smtClean="0"/>
              <a:t>‹#›</a:t>
            </a:fld>
            <a:endParaRPr lang="en-GB"/>
          </a:p>
        </p:txBody>
      </p:sp>
    </p:spTree>
    <p:extLst>
      <p:ext uri="{BB962C8B-B14F-4D97-AF65-F5344CB8AC3E}">
        <p14:creationId xmlns:p14="http://schemas.microsoft.com/office/powerpoint/2010/main" val="995967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86CAC0A-5A15-472A-AE78-10D46980C05B}" type="datetimeFigureOut">
              <a:rPr lang="en-GB" smtClean="0"/>
              <a:t>17/03/2016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328942-B0B3-45FC-A2E4-83E0C4C54E1A}" type="slidenum">
              <a:rPr lang="en-GB" smtClean="0"/>
              <a:t>‹#›</a:t>
            </a:fld>
            <a:endParaRPr lang="en-GB"/>
          </a:p>
        </p:txBody>
      </p:sp>
    </p:spTree>
    <p:extLst>
      <p:ext uri="{BB962C8B-B14F-4D97-AF65-F5344CB8AC3E}">
        <p14:creationId xmlns:p14="http://schemas.microsoft.com/office/powerpoint/2010/main" val="47874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6CAC0A-5A15-472A-AE78-10D46980C05B}" type="datetimeFigureOut">
              <a:rPr lang="en-GB" smtClean="0"/>
              <a:t>17/03/2016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328942-B0B3-45FC-A2E4-83E0C4C54E1A}" type="slidenum">
              <a:rPr lang="en-GB" smtClean="0"/>
              <a:t>‹#›</a:t>
            </a:fld>
            <a:endParaRPr lang="en-GB"/>
          </a:p>
        </p:txBody>
      </p:sp>
    </p:spTree>
    <p:extLst>
      <p:ext uri="{BB962C8B-B14F-4D97-AF65-F5344CB8AC3E}">
        <p14:creationId xmlns:p14="http://schemas.microsoft.com/office/powerpoint/2010/main" val="3716532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6CAC0A-5A15-472A-AE78-10D46980C05B}" type="datetimeFigureOut">
              <a:rPr lang="en-GB" smtClean="0"/>
              <a:t>17/03/2016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328942-B0B3-45FC-A2E4-83E0C4C54E1A}" type="slidenum">
              <a:rPr lang="en-GB" smtClean="0"/>
              <a:t>‹#›</a:t>
            </a:fld>
            <a:endParaRPr lang="en-GB"/>
          </a:p>
        </p:txBody>
      </p:sp>
    </p:spTree>
    <p:extLst>
      <p:ext uri="{BB962C8B-B14F-4D97-AF65-F5344CB8AC3E}">
        <p14:creationId xmlns:p14="http://schemas.microsoft.com/office/powerpoint/2010/main" val="241340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6CAC0A-5A15-472A-AE78-10D46980C05B}" type="datetimeFigureOut">
              <a:rPr lang="en-GB" smtClean="0"/>
              <a:t>17/03/2016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328942-B0B3-45FC-A2E4-83E0C4C54E1A}" type="slidenum">
              <a:rPr lang="en-GB" smtClean="0"/>
              <a:t>‹#›</a:t>
            </a:fld>
            <a:endParaRPr lang="en-GB"/>
          </a:p>
        </p:txBody>
      </p:sp>
    </p:spTree>
    <p:extLst>
      <p:ext uri="{BB962C8B-B14F-4D97-AF65-F5344CB8AC3E}">
        <p14:creationId xmlns:p14="http://schemas.microsoft.com/office/powerpoint/2010/main" val="1753801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6CAC0A-5A15-472A-AE78-10D46980C05B}" type="datetimeFigureOut">
              <a:rPr lang="en-GB" smtClean="0"/>
              <a:t>17/03/2016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28942-B0B3-45FC-A2E4-83E0C4C54E1A}" type="slidenum">
              <a:rPr lang="en-GB" smtClean="0"/>
              <a:t>‹#›</a:t>
            </a:fld>
            <a:endParaRPr lang="en-GB"/>
          </a:p>
        </p:txBody>
      </p:sp>
    </p:spTree>
    <p:extLst>
      <p:ext uri="{BB962C8B-B14F-4D97-AF65-F5344CB8AC3E}">
        <p14:creationId xmlns:p14="http://schemas.microsoft.com/office/powerpoint/2010/main" val="3032427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National Issues and Context Restraints</a:t>
            </a:r>
          </a:p>
        </p:txBody>
      </p:sp>
      <p:sp>
        <p:nvSpPr>
          <p:cNvPr id="3" name="Subtitle 2"/>
          <p:cNvSpPr>
            <a:spLocks noGrp="1"/>
          </p:cNvSpPr>
          <p:nvPr>
            <p:ph type="subTitle" idx="1"/>
          </p:nvPr>
        </p:nvSpPr>
        <p:spPr/>
        <p:txBody>
          <a:bodyPr/>
          <a:lstStyle/>
          <a:p>
            <a:r>
              <a:rPr lang="en-GB" dirty="0"/>
              <a:t>The asylum process.</a:t>
            </a:r>
          </a:p>
          <a:p>
            <a:r>
              <a:rPr lang="en-GB" dirty="0"/>
              <a:t>Detention, Deportation, Destitution and Dispersal.</a:t>
            </a:r>
          </a:p>
        </p:txBody>
      </p:sp>
    </p:spTree>
    <p:extLst>
      <p:ext uri="{BB962C8B-B14F-4D97-AF65-F5344CB8AC3E}">
        <p14:creationId xmlns:p14="http://schemas.microsoft.com/office/powerpoint/2010/main" val="923333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884363" y="0"/>
            <a:ext cx="8783637" cy="1428750"/>
          </a:xfrm>
        </p:spPr>
        <p:txBody>
          <a:bodyPr>
            <a:normAutofit/>
          </a:bodyPr>
          <a:lstStyle/>
          <a:p>
            <a:pPr eaLnBrk="1" hangingPunct="1">
              <a:defRPr/>
            </a:pPr>
            <a:r>
              <a:rPr lang="en-GB" b="1" dirty="0">
                <a:ea typeface="ＭＳ Ｐゴシック" pitchFamily="34" charset="-128"/>
              </a:rPr>
              <a:t>Asylum issues affecting women</a:t>
            </a:r>
          </a:p>
        </p:txBody>
      </p:sp>
      <p:pic>
        <p:nvPicPr>
          <p:cNvPr id="13316" name="Picture 6"/>
          <p:cNvPicPr>
            <a:picLocks noGrp="1" noChangeAspect="1" noChangeArrowheads="1"/>
          </p:cNvPicPr>
          <p:nvPr>
            <p:ph sz="quarter" idx="3"/>
          </p:nvPr>
        </p:nvPicPr>
        <p:blipFill>
          <a:blip r:embed="rId3" cstate="email">
            <a:extLst>
              <a:ext uri="{28A0092B-C50C-407E-A947-70E740481C1C}">
                <a14:useLocalDpi xmlns:a14="http://schemas.microsoft.com/office/drawing/2010/main"/>
              </a:ext>
            </a:extLst>
          </a:blip>
          <a:srcRect/>
          <a:stretch>
            <a:fillRect/>
          </a:stretch>
        </p:blipFill>
        <p:spPr>
          <a:xfrm>
            <a:off x="7032104" y="4077073"/>
            <a:ext cx="3096344" cy="2505447"/>
          </a:xfrm>
        </p:spPr>
      </p:pic>
      <p:sp>
        <p:nvSpPr>
          <p:cNvPr id="6" name="Rectangle 5"/>
          <p:cNvSpPr/>
          <p:nvPr/>
        </p:nvSpPr>
        <p:spPr>
          <a:xfrm>
            <a:off x="1598957" y="1636477"/>
            <a:ext cx="4500563" cy="3693319"/>
          </a:xfrm>
          <a:prstGeom prst="rect">
            <a:avLst/>
          </a:prstGeom>
        </p:spPr>
        <p:txBody>
          <a:bodyPr>
            <a:spAutoFit/>
          </a:bodyPr>
          <a:lstStyle/>
          <a:p>
            <a:pPr eaLnBrk="0" hangingPunct="0">
              <a:buFont typeface="Wingdings" pitchFamily="2" charset="2"/>
              <a:buChar char="§"/>
              <a:defRPr/>
            </a:pPr>
            <a:r>
              <a:rPr lang="en-GB" dirty="0">
                <a:effectLst>
                  <a:outerShdw blurRad="38100" dist="38100" dir="2700000" algn="tl">
                    <a:srgbClr val="C0C0C0"/>
                  </a:outerShdw>
                </a:effectLst>
                <a:latin typeface="Tahoma" pitchFamily="34" charset="0"/>
                <a:ea typeface="MS PGothic" pitchFamily="34" charset="-128"/>
                <a:cs typeface="Arial" charset="0"/>
              </a:rPr>
              <a:t>Accommodation</a:t>
            </a:r>
          </a:p>
          <a:p>
            <a:pPr eaLnBrk="0" hangingPunct="0">
              <a:buFont typeface="Wingdings" pitchFamily="2" charset="2"/>
              <a:buChar char="§"/>
              <a:defRPr/>
            </a:pPr>
            <a:endParaRPr lang="en-GB" dirty="0">
              <a:effectLst>
                <a:outerShdw blurRad="38100" dist="38100" dir="2700000" algn="tl">
                  <a:srgbClr val="C0C0C0"/>
                </a:outerShdw>
              </a:effectLst>
              <a:latin typeface="Tahoma" pitchFamily="34" charset="0"/>
              <a:ea typeface="MS PGothic" pitchFamily="34" charset="-128"/>
              <a:cs typeface="Arial" charset="0"/>
            </a:endParaRPr>
          </a:p>
          <a:p>
            <a:pPr eaLnBrk="0" hangingPunct="0">
              <a:buFont typeface="Wingdings" pitchFamily="2" charset="2"/>
              <a:buChar char="§"/>
              <a:defRPr/>
            </a:pPr>
            <a:r>
              <a:rPr lang="en-GB" dirty="0">
                <a:effectLst>
                  <a:outerShdw blurRad="38100" dist="38100" dir="2700000" algn="tl">
                    <a:srgbClr val="C0C0C0"/>
                  </a:outerShdw>
                </a:effectLst>
                <a:latin typeface="Tahoma" pitchFamily="34" charset="0"/>
                <a:ea typeface="MS PGothic" pitchFamily="34" charset="-128"/>
                <a:cs typeface="Arial" charset="0"/>
              </a:rPr>
              <a:t>Fear of 4 D’s dispersal, destitution, detention and deportation</a:t>
            </a:r>
          </a:p>
          <a:p>
            <a:pPr eaLnBrk="0" hangingPunct="0">
              <a:buFont typeface="Wingdings" pitchFamily="2" charset="2"/>
              <a:buChar char="§"/>
              <a:defRPr/>
            </a:pPr>
            <a:endParaRPr lang="en-GB" dirty="0">
              <a:effectLst>
                <a:outerShdw blurRad="38100" dist="38100" dir="2700000" algn="tl">
                  <a:srgbClr val="C0C0C0"/>
                </a:outerShdw>
              </a:effectLst>
              <a:latin typeface="Tahoma" pitchFamily="34" charset="0"/>
              <a:ea typeface="MS PGothic" pitchFamily="34" charset="-128"/>
              <a:cs typeface="Arial" charset="0"/>
            </a:endParaRPr>
          </a:p>
          <a:p>
            <a:pPr eaLnBrk="0" hangingPunct="0">
              <a:buFont typeface="Wingdings" pitchFamily="2" charset="2"/>
              <a:buChar char="§"/>
              <a:defRPr/>
            </a:pPr>
            <a:r>
              <a:rPr lang="en-GB" dirty="0">
                <a:effectLst>
                  <a:outerShdw blurRad="38100" dist="38100" dir="2700000" algn="tl">
                    <a:srgbClr val="C0C0C0"/>
                  </a:outerShdw>
                </a:effectLst>
                <a:latin typeface="Tahoma" pitchFamily="34" charset="0"/>
                <a:ea typeface="MS PGothic" pitchFamily="34" charset="-128"/>
                <a:cs typeface="Arial" charset="0"/>
              </a:rPr>
              <a:t>Living in Limbo</a:t>
            </a:r>
          </a:p>
          <a:p>
            <a:pPr eaLnBrk="0" hangingPunct="0">
              <a:defRPr/>
            </a:pPr>
            <a:endParaRPr lang="en-GB" dirty="0">
              <a:effectLst>
                <a:outerShdw blurRad="38100" dist="38100" dir="2700000" algn="tl">
                  <a:srgbClr val="C0C0C0"/>
                </a:outerShdw>
              </a:effectLst>
              <a:latin typeface="Tahoma" pitchFamily="34" charset="0"/>
              <a:ea typeface="MS PGothic" pitchFamily="34" charset="-128"/>
              <a:cs typeface="Arial" charset="0"/>
            </a:endParaRPr>
          </a:p>
          <a:p>
            <a:pPr eaLnBrk="0" hangingPunct="0">
              <a:buFont typeface="Arial" pitchFamily="34" charset="0"/>
              <a:buChar char="•"/>
              <a:defRPr/>
            </a:pPr>
            <a:r>
              <a:rPr lang="en-GB" dirty="0">
                <a:effectLst>
                  <a:outerShdw blurRad="38100" dist="38100" dir="2700000" algn="tl">
                    <a:srgbClr val="C0C0C0"/>
                  </a:outerShdw>
                </a:effectLst>
                <a:latin typeface="Tahoma" pitchFamily="34" charset="0"/>
                <a:ea typeface="MS PGothic" pitchFamily="34" charset="-128"/>
                <a:cs typeface="Arial" charset="0"/>
              </a:rPr>
              <a:t>Lack of knowledge of support </a:t>
            </a:r>
          </a:p>
          <a:p>
            <a:pPr eaLnBrk="0" hangingPunct="0">
              <a:buFont typeface="Wingdings" pitchFamily="2" charset="2"/>
              <a:buChar char="§"/>
              <a:defRPr/>
            </a:pPr>
            <a:endParaRPr lang="en-GB" dirty="0">
              <a:effectLst>
                <a:outerShdw blurRad="38100" dist="38100" dir="2700000" algn="tl">
                  <a:srgbClr val="C0C0C0"/>
                </a:outerShdw>
              </a:effectLst>
              <a:latin typeface="Tahoma" pitchFamily="34" charset="0"/>
              <a:ea typeface="MS PGothic" pitchFamily="34" charset="-128"/>
              <a:cs typeface="Arial" charset="0"/>
            </a:endParaRPr>
          </a:p>
          <a:p>
            <a:pPr eaLnBrk="0" hangingPunct="0">
              <a:buFont typeface="Arial" pitchFamily="34" charset="0"/>
              <a:buChar char="•"/>
              <a:defRPr/>
            </a:pPr>
            <a:r>
              <a:rPr lang="en-GB" b="1" dirty="0">
                <a:effectLst>
                  <a:outerShdw blurRad="38100" dist="38100" dir="2700000" algn="tl">
                    <a:srgbClr val="C0C0C0"/>
                  </a:outerShdw>
                </a:effectLst>
                <a:latin typeface="Verdana" pitchFamily="34" charset="0"/>
                <a:ea typeface="MS PGothic" pitchFamily="34" charset="-128"/>
                <a:cs typeface="Arial" charset="0"/>
              </a:rPr>
              <a:t>12% maternity deaths to AS&amp;R women though 0.32% population</a:t>
            </a:r>
            <a:r>
              <a:rPr lang="en-GB" dirty="0">
                <a:effectLst>
                  <a:outerShdw blurRad="38100" dist="38100" dir="2700000" algn="tl">
                    <a:srgbClr val="C0C0C0"/>
                  </a:outerShdw>
                </a:effectLst>
                <a:latin typeface="Verdana" pitchFamily="34" charset="0"/>
                <a:ea typeface="MS PGothic" pitchFamily="34" charset="-128"/>
                <a:cs typeface="Arial" charset="0"/>
              </a:rPr>
              <a:t>  (Lewis 2007)</a:t>
            </a:r>
          </a:p>
          <a:p>
            <a:pPr eaLnBrk="0" hangingPunct="0">
              <a:buFont typeface="Arial" pitchFamily="34" charset="0"/>
              <a:buChar char="•"/>
              <a:defRPr/>
            </a:pPr>
            <a:endParaRPr lang="en-US" dirty="0">
              <a:effectLst>
                <a:outerShdw blurRad="38100" dist="38100" dir="2700000" algn="tl">
                  <a:srgbClr val="C0C0C0"/>
                </a:outerShdw>
              </a:effectLst>
              <a:latin typeface="Tahoma" pitchFamily="34" charset="0"/>
              <a:ea typeface="MS PGothic" pitchFamily="34" charset="-128"/>
              <a:cs typeface="Arial" charset="0"/>
            </a:endParaRPr>
          </a:p>
        </p:txBody>
      </p:sp>
      <p:pic>
        <p:nvPicPr>
          <p:cNvPr id="10" name="Picture 4" descr="C:\Users\Rose\Downloads\photo 2 (3).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960096" y="1340768"/>
            <a:ext cx="3096344" cy="2376264"/>
          </a:xfrm>
          <a:prstGeom prst="rect">
            <a:avLst/>
          </a:prstGeom>
          <a:noFill/>
        </p:spPr>
      </p:pic>
    </p:spTree>
    <p:extLst>
      <p:ext uri="{BB962C8B-B14F-4D97-AF65-F5344CB8AC3E}">
        <p14:creationId xmlns:p14="http://schemas.microsoft.com/office/powerpoint/2010/main" val="3365444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404664"/>
            <a:ext cx="7360920" cy="914400"/>
          </a:xfrm>
        </p:spPr>
        <p:txBody>
          <a:bodyPr>
            <a:normAutofit fontScale="90000"/>
          </a:bodyPr>
          <a:lstStyle/>
          <a:p>
            <a:r>
              <a:rPr lang="en-GB" dirty="0"/>
              <a:t>Detention: Medical Justice, Expecting Change Report</a:t>
            </a:r>
          </a:p>
        </p:txBody>
      </p:sp>
      <p:sp>
        <p:nvSpPr>
          <p:cNvPr id="3" name="Text Placeholder 2"/>
          <p:cNvSpPr>
            <a:spLocks noGrp="1"/>
          </p:cNvSpPr>
          <p:nvPr>
            <p:ph type="body" sz="half" idx="1"/>
          </p:nvPr>
        </p:nvSpPr>
        <p:spPr>
          <a:xfrm>
            <a:off x="1991544" y="1602724"/>
            <a:ext cx="4032448" cy="1898285"/>
          </a:xfrm>
        </p:spPr>
        <p:txBody>
          <a:bodyPr>
            <a:normAutofit fontScale="62500" lnSpcReduction="20000"/>
          </a:bodyPr>
          <a:lstStyle/>
          <a:p>
            <a:r>
              <a:rPr lang="en-GB" dirty="0"/>
              <a:t>Home Office policy outlines that: </a:t>
            </a:r>
          </a:p>
          <a:p>
            <a:pPr marL="0" indent="0">
              <a:buNone/>
            </a:pPr>
            <a:r>
              <a:rPr lang="en-GB" dirty="0"/>
              <a:t>‘Pregnant women should not normally be detained. The exceptions to this general rule are where removal is imminent and medical advice does not suggest confinement before the due removal date.’ </a:t>
            </a:r>
          </a:p>
        </p:txBody>
      </p:sp>
      <p:sp>
        <p:nvSpPr>
          <p:cNvPr id="4" name="Content Placeholder 3"/>
          <p:cNvSpPr>
            <a:spLocks noGrp="1"/>
          </p:cNvSpPr>
          <p:nvPr>
            <p:ph sz="quarter" idx="2"/>
          </p:nvPr>
        </p:nvSpPr>
        <p:spPr>
          <a:xfrm>
            <a:off x="6672065" y="1562620"/>
            <a:ext cx="3787969" cy="4602684"/>
          </a:xfrm>
        </p:spPr>
        <p:txBody>
          <a:bodyPr>
            <a:normAutofit fontScale="77500" lnSpcReduction="20000"/>
          </a:bodyPr>
          <a:lstStyle/>
          <a:p>
            <a:r>
              <a:rPr lang="en-GB" dirty="0"/>
              <a:t>The results show that women do not always receive NHS equivalent care in detention and the factors that could put them and their babies at risk are not always identified. Information given to detained women about antenatal care is limited; informed consent is rare; mental illnesses are not detected or treated effectively; high risk pregnancies are not always identified; and inappropriate malaria prophylaxis is regularly prescribed. </a:t>
            </a:r>
          </a:p>
        </p:txBody>
      </p:sp>
      <p:sp>
        <p:nvSpPr>
          <p:cNvPr id="5" name="Content Placeholder 4"/>
          <p:cNvSpPr>
            <a:spLocks noGrp="1"/>
          </p:cNvSpPr>
          <p:nvPr>
            <p:ph sz="quarter" idx="3"/>
          </p:nvPr>
        </p:nvSpPr>
        <p:spPr>
          <a:xfrm>
            <a:off x="1857976" y="3503748"/>
            <a:ext cx="4598064" cy="3093604"/>
          </a:xfrm>
        </p:spPr>
        <p:txBody>
          <a:bodyPr>
            <a:normAutofit fontScale="92500" lnSpcReduction="10000"/>
          </a:bodyPr>
          <a:lstStyle/>
          <a:p>
            <a:r>
              <a:rPr lang="en-GB" dirty="0"/>
              <a:t>The overwhelming majority of women who are detained are not removed but released back into the community later in their pregnancy: 95% of our sample were not removed. With detention not resulting in removal, pregnant women are subject to interrupted care</a:t>
            </a:r>
          </a:p>
        </p:txBody>
      </p:sp>
    </p:spTree>
    <p:extLst>
      <p:ext uri="{BB962C8B-B14F-4D97-AF65-F5344CB8AC3E}">
        <p14:creationId xmlns:p14="http://schemas.microsoft.com/office/powerpoint/2010/main" val="196345121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Ex-Detainee: </a:t>
            </a:r>
          </a:p>
        </p:txBody>
      </p:sp>
      <p:sp>
        <p:nvSpPr>
          <p:cNvPr id="3" name="Content Placeholder 2"/>
          <p:cNvSpPr>
            <a:spLocks noGrp="1"/>
          </p:cNvSpPr>
          <p:nvPr>
            <p:ph idx="1"/>
          </p:nvPr>
        </p:nvSpPr>
        <p:spPr>
          <a:xfrm>
            <a:off x="1981200" y="1600200"/>
            <a:ext cx="8229600" cy="4925144"/>
          </a:xfrm>
        </p:spPr>
        <p:txBody>
          <a:bodyPr>
            <a:normAutofit fontScale="77500" lnSpcReduction="20000"/>
          </a:bodyPr>
          <a:lstStyle/>
          <a:p>
            <a:r>
              <a:rPr lang="en-GB" dirty="0"/>
              <a:t>I don’t want to remember those horrible moments of my life which I spent in detention, when I cried for food and cried due to pain. I was in a detention centre for seven months. I had severe morning sickness which lasted five months. I couldn’t eat the food which was provided for detainees. I remained there living just on fruit, juices, biscuits, crisps and popcorn for five months. I got weaker day by day. </a:t>
            </a:r>
          </a:p>
          <a:p>
            <a:r>
              <a:rPr lang="en-GB" dirty="0"/>
              <a:t>I lost 6kg of my actual weight – it should increase in pregnancy. The doctors and nurses there shouted at me many times. They mentally tortured me by saying that I was on hunger strike. I was never on hunger strike: I love my baby so why would I go on hunger strike? I requested and begged the officers many times to allow me to go to eat something in the cultural kitchen because I always felt hungry – but they refused. </a:t>
            </a:r>
          </a:p>
          <a:p>
            <a:pPr lvl="1"/>
            <a:r>
              <a:rPr lang="en-GB" dirty="0"/>
              <a:t>detainees get a daily allowance of 71 pence</a:t>
            </a:r>
          </a:p>
          <a:p>
            <a:r>
              <a:rPr lang="en-GB" dirty="0"/>
              <a:t>I face risks to my life in my country. That is why I cannot go back to my country. And this is the reason why I suffered this awful situation and faced hardship for seven months as a detainee. </a:t>
            </a:r>
          </a:p>
        </p:txBody>
      </p:sp>
    </p:spTree>
    <p:extLst>
      <p:ext uri="{BB962C8B-B14F-4D97-AF65-F5344CB8AC3E}">
        <p14:creationId xmlns:p14="http://schemas.microsoft.com/office/powerpoint/2010/main" val="32654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t>Destitution</a:t>
            </a:r>
          </a:p>
        </p:txBody>
      </p:sp>
      <p:sp>
        <p:nvSpPr>
          <p:cNvPr id="3" name="Content Placeholder 2"/>
          <p:cNvSpPr>
            <a:spLocks noGrp="1"/>
          </p:cNvSpPr>
          <p:nvPr>
            <p:ph idx="1"/>
          </p:nvPr>
        </p:nvSpPr>
        <p:spPr/>
        <p:txBody>
          <a:bodyPr>
            <a:normAutofit lnSpcReduction="10000"/>
          </a:bodyPr>
          <a:lstStyle/>
          <a:p>
            <a:r>
              <a:rPr lang="en-GB" dirty="0"/>
              <a:t>Refused asylum seekers have access to the NHS in Wales- this is not the case in England.</a:t>
            </a:r>
          </a:p>
          <a:p>
            <a:r>
              <a:rPr lang="en-GB" dirty="0"/>
              <a:t>But, people who have refused asylum applications will normally not have housing or NASS support. </a:t>
            </a:r>
          </a:p>
          <a:p>
            <a:r>
              <a:rPr lang="en-GB" dirty="0"/>
              <a:t>Also, people who have appeals on going are often on Section 4 support- this is a cashless system which means that people cannot access public transport and can only use their card in certain shops. </a:t>
            </a:r>
          </a:p>
          <a:p>
            <a:pPr lvl="1"/>
            <a:r>
              <a:rPr lang="en-GB" dirty="0"/>
              <a:t>Refused asylum seekers can only get section 4 support if they are taking all  reasonable attempts to  leave the UK or are unable to leave because of a medical reasons ( amongst others).  </a:t>
            </a:r>
          </a:p>
          <a:p>
            <a:pPr lvl="1"/>
            <a:r>
              <a:rPr lang="en-GB" dirty="0"/>
              <a:t>A woman has to be in 34</a:t>
            </a:r>
            <a:r>
              <a:rPr lang="en-GB" baseline="30000" dirty="0"/>
              <a:t>th</a:t>
            </a:r>
            <a:r>
              <a:rPr lang="en-GB" dirty="0"/>
              <a:t> week of pregnancy before they can get section 4 support on the basis of being unfit to travel unless there are complications. </a:t>
            </a:r>
          </a:p>
        </p:txBody>
      </p:sp>
    </p:spTree>
    <p:extLst>
      <p:ext uri="{BB962C8B-B14F-4D97-AF65-F5344CB8AC3E}">
        <p14:creationId xmlns:p14="http://schemas.microsoft.com/office/powerpoint/2010/main" val="374821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Dispersal</a:t>
            </a:r>
          </a:p>
        </p:txBody>
      </p:sp>
      <p:sp>
        <p:nvSpPr>
          <p:cNvPr id="3" name="Content Placeholder 2"/>
          <p:cNvSpPr>
            <a:spLocks noGrp="1"/>
          </p:cNvSpPr>
          <p:nvPr>
            <p:ph idx="1"/>
          </p:nvPr>
        </p:nvSpPr>
        <p:spPr/>
        <p:txBody>
          <a:bodyPr>
            <a:normAutofit fontScale="92500" lnSpcReduction="10000"/>
          </a:bodyPr>
          <a:lstStyle/>
          <a:p>
            <a:r>
              <a:rPr lang="en-GB" dirty="0"/>
              <a:t>The </a:t>
            </a:r>
            <a:r>
              <a:rPr lang="en-GB" b="1" dirty="0"/>
              <a:t>Home Office issued new guidance on the dispersal of pregnant women and new mothers which </a:t>
            </a:r>
            <a:r>
              <a:rPr lang="en-GB" dirty="0"/>
              <a:t>should reduce the number of dispersals and allow better co-ordination and support for women when they do take place.  </a:t>
            </a:r>
          </a:p>
          <a:p>
            <a:r>
              <a:rPr lang="en-GB" dirty="0"/>
              <a:t>“Given the potential for increased risks to the health of some women in these circumstances, caseworkers should try to avoid dispersing women away from the area in which they are living and receiving maternity care, and in which they can access social and family support. If dispersal is unavoidable, caseworker should take particular care when arranging accommodation for pregnant women and their children.”</a:t>
            </a:r>
          </a:p>
          <a:p>
            <a:r>
              <a:rPr lang="en-GB" dirty="0"/>
              <a:t>This is a fantastic change, but, there may well be some complications in ensuring that this is followed as it is a substantial change. </a:t>
            </a:r>
          </a:p>
          <a:p>
            <a:endParaRPr lang="en-GB" dirty="0"/>
          </a:p>
        </p:txBody>
      </p:sp>
    </p:spTree>
    <p:extLst>
      <p:ext uri="{BB962C8B-B14F-4D97-AF65-F5344CB8AC3E}">
        <p14:creationId xmlns:p14="http://schemas.microsoft.com/office/powerpoint/2010/main" val="2124210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Isolation and Fear</a:t>
            </a:r>
          </a:p>
        </p:txBody>
      </p:sp>
      <p:sp>
        <p:nvSpPr>
          <p:cNvPr id="3" name="Content Placeholder 2"/>
          <p:cNvSpPr>
            <a:spLocks noGrp="1"/>
          </p:cNvSpPr>
          <p:nvPr>
            <p:ph idx="1"/>
          </p:nvPr>
        </p:nvSpPr>
        <p:spPr/>
        <p:txBody>
          <a:bodyPr/>
          <a:lstStyle/>
          <a:p>
            <a:r>
              <a:rPr lang="en-GB" dirty="0"/>
              <a:t>Language barriers.</a:t>
            </a:r>
          </a:p>
          <a:p>
            <a:r>
              <a:rPr lang="en-GB" dirty="0"/>
              <a:t>Loss of friends and family.</a:t>
            </a:r>
          </a:p>
          <a:p>
            <a:r>
              <a:rPr lang="en-GB" dirty="0"/>
              <a:t>Differences in expectations of care or treatment</a:t>
            </a:r>
          </a:p>
          <a:p>
            <a:r>
              <a:rPr lang="en-GB" dirty="0"/>
              <a:t>Concerns about case, money and accommodation. </a:t>
            </a:r>
          </a:p>
          <a:p>
            <a:r>
              <a:rPr lang="en-GB" dirty="0"/>
              <a:t>Fear of detention, deportation and destitution.</a:t>
            </a:r>
          </a:p>
          <a:p>
            <a:r>
              <a:rPr lang="en-GB" dirty="0"/>
              <a:t>Reasons for seeking asylum – human trafficking, forced marriage, honour based violence, </a:t>
            </a:r>
            <a:r>
              <a:rPr lang="en-GB" dirty="0" err="1"/>
              <a:t>fgm</a:t>
            </a:r>
            <a:r>
              <a:rPr lang="en-GB" dirty="0"/>
              <a:t>, experiencing torture.</a:t>
            </a:r>
          </a:p>
          <a:p>
            <a:endParaRPr lang="en-GB" dirty="0"/>
          </a:p>
          <a:p>
            <a:endParaRPr lang="en-GB" dirty="0"/>
          </a:p>
        </p:txBody>
      </p:sp>
    </p:spTree>
    <p:extLst>
      <p:ext uri="{BB962C8B-B14F-4D97-AF65-F5344CB8AC3E}">
        <p14:creationId xmlns:p14="http://schemas.microsoft.com/office/powerpoint/2010/main" val="605413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743</Words>
  <Application>Microsoft Office PowerPoint</Application>
  <PresentationFormat>Widescreen</PresentationFormat>
  <Paragraphs>42</Paragraphs>
  <Slides>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ＭＳ Ｐゴシック</vt:lpstr>
      <vt:lpstr>ＭＳ Ｐゴシック</vt:lpstr>
      <vt:lpstr>Arial</vt:lpstr>
      <vt:lpstr>Calibri</vt:lpstr>
      <vt:lpstr>Calibri Light</vt:lpstr>
      <vt:lpstr>Tahoma</vt:lpstr>
      <vt:lpstr>Verdana</vt:lpstr>
      <vt:lpstr>Wingdings</vt:lpstr>
      <vt:lpstr>Office Theme</vt:lpstr>
      <vt:lpstr>National Issues and Context Restraints</vt:lpstr>
      <vt:lpstr>Asylum issues affecting women</vt:lpstr>
      <vt:lpstr>Detention: Medical Justice, Expecting Change Report</vt:lpstr>
      <vt:lpstr>Ex-Detainee: </vt:lpstr>
      <vt:lpstr>Destitution</vt:lpstr>
      <vt:lpstr>Dispersal</vt:lpstr>
      <vt:lpstr>Isolation and Fear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RL DPIA</dc:creator>
  <cp:lastModifiedBy>RL DPIA</cp:lastModifiedBy>
  <cp:revision>7</cp:revision>
  <dcterms:created xsi:type="dcterms:W3CDTF">2016-03-17T14:10:35Z</dcterms:created>
  <dcterms:modified xsi:type="dcterms:W3CDTF">2016-03-17T16:45:04Z</dcterms:modified>
</cp:coreProperties>
</file>