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2"/>
  </p:notesMasterIdLst>
  <p:sldIdLst>
    <p:sldId id="300" r:id="rId2"/>
    <p:sldId id="344" r:id="rId3"/>
    <p:sldId id="325" r:id="rId4"/>
    <p:sldId id="345" r:id="rId5"/>
    <p:sldId id="346" r:id="rId6"/>
    <p:sldId id="348" r:id="rId7"/>
    <p:sldId id="347" r:id="rId8"/>
    <p:sldId id="349" r:id="rId9"/>
    <p:sldId id="350" r:id="rId10"/>
    <p:sldId id="351" r:id="rId11"/>
    <p:sldId id="352" r:id="rId12"/>
    <p:sldId id="353" r:id="rId13"/>
    <p:sldId id="354" r:id="rId14"/>
    <p:sldId id="301" r:id="rId15"/>
    <p:sldId id="315" r:id="rId16"/>
    <p:sldId id="355" r:id="rId17"/>
    <p:sldId id="341" r:id="rId18"/>
    <p:sldId id="356" r:id="rId19"/>
    <p:sldId id="321" r:id="rId20"/>
    <p:sldId id="31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71" autoAdjust="0"/>
  </p:normalViewPr>
  <p:slideViewPr>
    <p:cSldViewPr>
      <p:cViewPr varScale="1">
        <p:scale>
          <a:sx n="60" d="100"/>
          <a:sy n="60" d="100"/>
        </p:scale>
        <p:origin x="16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42731-407F-41A0-88E3-3447A7A5C08E}" type="datetimeFigureOut">
              <a:rPr lang="en-GB" smtClean="0"/>
              <a:pPr/>
              <a:t>17/03/2016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519E9-5996-4F5F-959D-B88B59833260}" type="slidenum">
              <a:rPr lang="en-GB" smtClean="0"/>
              <a:pPr/>
              <a:t>‹#›</a:t>
            </a:fld>
            <a:endParaRPr lang="en-GB"/>
          </a:p>
        </p:txBody>
      </p:sp>
    </p:spTree>
    <p:extLst>
      <p:ext uri="{BB962C8B-B14F-4D97-AF65-F5344CB8AC3E}">
        <p14:creationId xmlns:p14="http://schemas.microsoft.com/office/powerpoint/2010/main" val="306587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a:t>
            </a:r>
          </a:p>
        </p:txBody>
      </p:sp>
      <p:sp>
        <p:nvSpPr>
          <p:cNvPr id="4" name="Slide Number Placeholder 3"/>
          <p:cNvSpPr>
            <a:spLocks noGrp="1"/>
          </p:cNvSpPr>
          <p:nvPr>
            <p:ph type="sldNum" sz="quarter" idx="10"/>
          </p:nvPr>
        </p:nvSpPr>
        <p:spPr/>
        <p:txBody>
          <a:bodyPr/>
          <a:lstStyle/>
          <a:p>
            <a:fld id="{B7149065-391C-43C2-BBA3-8314E9591135}"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12331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5519E9-5996-4F5F-959D-B88B59833260}"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Rose</a:t>
            </a:r>
          </a:p>
        </p:txBody>
      </p:sp>
      <p:sp>
        <p:nvSpPr>
          <p:cNvPr id="4" name="Slide Number Placeholder 3"/>
          <p:cNvSpPr>
            <a:spLocks noGrp="1"/>
          </p:cNvSpPr>
          <p:nvPr>
            <p:ph type="sldNum" sz="quarter" idx="10"/>
          </p:nvPr>
        </p:nvSpPr>
        <p:spPr/>
        <p:txBody>
          <a:bodyPr/>
          <a:lstStyle/>
          <a:p>
            <a:fld id="{3400EE0B-472B-43D6-8E7E-916F676E8AC6}" type="slidenum">
              <a:rPr lang="en-GB" smtClean="0">
                <a:solidFill>
                  <a:prstClr val="black"/>
                </a:solidFill>
              </a:rPr>
              <a:pPr/>
              <a:t>14</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35F4CE6-B28D-4F34-B39D-EC5262B0C564}"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a:t>
            </a:r>
          </a:p>
        </p:txBody>
      </p:sp>
      <p:sp>
        <p:nvSpPr>
          <p:cNvPr id="4" name="Slide Number Placeholder 3"/>
          <p:cNvSpPr>
            <a:spLocks noGrp="1"/>
          </p:cNvSpPr>
          <p:nvPr>
            <p:ph type="sldNum" sz="quarter" idx="10"/>
          </p:nvPr>
        </p:nvSpPr>
        <p:spPr/>
        <p:txBody>
          <a:bodyPr/>
          <a:lstStyle/>
          <a:p>
            <a:fld id="{B7149065-391C-43C2-BBA3-8314E9591135}"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94730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5519E9-5996-4F5F-959D-B88B59833260}" type="slidenum">
              <a:rPr lang="en-GB" smtClean="0"/>
              <a:pPr/>
              <a:t>19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7149065-391C-43C2-BBA3-8314E9591135}" type="slidenum">
              <a:rPr lang="en-GB" smtClean="0">
                <a:solidFill>
                  <a:prstClr val="black"/>
                </a:solidFill>
              </a:rPr>
              <a:pPr/>
              <a:t>20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9E5742-0054-4D89-B4ED-915BA471B8C0}"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327738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9E5742-0054-4D89-B4ED-915BA471B8C0}"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360870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9E5742-0054-4D89-B4ED-915BA471B8C0}"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365747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180975"/>
            <a:ext cx="8540750" cy="752475"/>
          </a:xfrm>
        </p:spPr>
        <p:txBody>
          <a:bodyPr/>
          <a:lstStyle/>
          <a:p>
            <a:r>
              <a:rPr lang="en-US"/>
              <a:t>Click to edit Master title style</a:t>
            </a:r>
            <a:endParaRPr lang="en-GB"/>
          </a:p>
        </p:txBody>
      </p:sp>
      <p:sp>
        <p:nvSpPr>
          <p:cNvPr id="3" name="Content Placeholder 2"/>
          <p:cNvSpPr>
            <a:spLocks noGrp="1"/>
          </p:cNvSpPr>
          <p:nvPr>
            <p:ph sz="quarter" idx="1"/>
          </p:nvPr>
        </p:nvSpPr>
        <p:spPr>
          <a:xfrm>
            <a:off x="301625" y="1298575"/>
            <a:ext cx="4194175"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298575"/>
            <a:ext cx="4194175"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301625" y="3775075"/>
            <a:ext cx="854075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301625" y="6245225"/>
            <a:ext cx="2289175" cy="476250"/>
          </a:xfrm>
        </p:spPr>
        <p:txBody>
          <a:bodyPr/>
          <a:lstStyle>
            <a:lvl1pPr>
              <a:defRPr smtClean="0"/>
            </a:lvl1pPr>
          </a:lstStyle>
          <a:p>
            <a:pPr>
              <a:defRPr/>
            </a:pPr>
            <a:fld id="{700AEF23-E0BF-4DD9-AAFB-4C0540DB746B}" type="datetime1">
              <a:rPr lang="en-GB">
                <a:solidFill>
                  <a:prstClr val="white">
                    <a:shade val="50000"/>
                  </a:prstClr>
                </a:solidFill>
              </a:rPr>
              <a:pPr>
                <a:defRPr/>
              </a:pPr>
              <a:t>17/03/2016</a:t>
            </a:fld>
            <a:endParaRPr lang="en-US">
              <a:solidFill>
                <a:prstClr val="white">
                  <a:shade val="50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shade val="50000"/>
                </a:prstClr>
              </a:solidFill>
            </a:endParaRP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FD4117A0-8AC7-4555-9B30-ED0C293E840C}" type="slidenum">
              <a:rPr lang="en-US">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533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9E5742-0054-4D89-B4ED-915BA471B8C0}"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271050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9E5742-0054-4D89-B4ED-915BA471B8C0}" type="datetimeFigureOut">
              <a:rPr lang="en-GB" smtClean="0"/>
              <a:t>17/03/2016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97390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9E5742-0054-4D89-B4ED-915BA471B8C0}"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20089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9E5742-0054-4D89-B4ED-915BA471B8C0}" type="datetimeFigureOut">
              <a:rPr lang="en-GB" smtClean="0"/>
              <a:t>17/03/2016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1464586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9E5742-0054-4D89-B4ED-915BA471B8C0}" type="datetimeFigureOut">
              <a:rPr lang="en-GB" smtClean="0"/>
              <a:t>17/03/2016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128856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5742-0054-4D89-B4ED-915BA471B8C0}" type="datetimeFigureOut">
              <a:rPr lang="en-GB" smtClean="0"/>
              <a:t>17/03/2016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402282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19E5742-0054-4D89-B4ED-915BA471B8C0}"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114192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19E5742-0054-4D89-B4ED-915BA471B8C0}" type="datetimeFigureOut">
              <a:rPr lang="en-GB" smtClean="0"/>
              <a:t>17/03/2016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32120B-CA49-4DC3-B4FA-3D6EBDF32EB5}" type="slidenum">
              <a:rPr lang="en-GB" smtClean="0"/>
              <a:t>‹#›</a:t>
            </a:fld>
            <a:endParaRPr lang="en-GB"/>
          </a:p>
        </p:txBody>
      </p:sp>
    </p:spTree>
    <p:extLst>
      <p:ext uri="{BB962C8B-B14F-4D97-AF65-F5344CB8AC3E}">
        <p14:creationId xmlns:p14="http://schemas.microsoft.com/office/powerpoint/2010/main" val="271012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19E5742-0054-4D89-B4ED-915BA471B8C0}" type="datetimeFigureOut">
              <a:rPr lang="en-GB" smtClean="0"/>
              <a:t>17/03/2016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32120B-CA49-4DC3-B4FA-3D6EBDF32EB5}" type="slidenum">
              <a:rPr lang="en-GB" smtClean="0"/>
              <a:t>‹#›</a:t>
            </a:fld>
            <a:endParaRPr lang="en-GB"/>
          </a:p>
        </p:txBody>
      </p:sp>
    </p:spTree>
    <p:extLst>
      <p:ext uri="{BB962C8B-B14F-4D97-AF65-F5344CB8AC3E}">
        <p14:creationId xmlns:p14="http://schemas.microsoft.com/office/powerpoint/2010/main" val="15988084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welshrefugeecouncil.org/news/04012016-1826/wales-nation-of-sanctuary" TargetMode="Externa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cityofsanctuar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512168"/>
          </a:xfrm>
        </p:spPr>
        <p:txBody>
          <a:bodyPr>
            <a:normAutofit fontScale="90000"/>
          </a:bodyPr>
          <a:lstStyle/>
          <a:p>
            <a:r>
              <a:rPr lang="en-GB" b="1" dirty="0">
                <a:latin typeface="Arial" panose="020B0604020202020204" pitchFamily="34" charset="0"/>
                <a:cs typeface="Arial" panose="020B0604020202020204" pitchFamily="34" charset="0"/>
              </a:rPr>
              <a:t>The  </a:t>
            </a:r>
            <a:r>
              <a:rPr lang="en-GB" b="1">
                <a:latin typeface="Arial" panose="020B0604020202020204" pitchFamily="34" charset="0"/>
                <a:cs typeface="Arial" panose="020B0604020202020204" pitchFamily="34" charset="0"/>
              </a:rPr>
              <a:t>Maternity Stream </a:t>
            </a:r>
            <a:r>
              <a:rPr lang="en-GB" b="1" dirty="0">
                <a:latin typeface="Arial" panose="020B0604020202020204" pitchFamily="34" charset="0"/>
                <a:cs typeface="Arial" panose="020B0604020202020204" pitchFamily="34" charset="0"/>
              </a:rPr>
              <a:t>of Sanctuary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bwMode="auto">
          <a:xfrm>
            <a:off x="6588224" y="5989905"/>
            <a:ext cx="2160240" cy="413503"/>
          </a:xfrm>
          <a:prstGeom prst="rect">
            <a:avLst/>
          </a:prstGeom>
          <a:noFill/>
          <a:ln>
            <a:no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5607" y="5589239"/>
            <a:ext cx="2854545" cy="675215"/>
          </a:xfrm>
          <a:prstGeom prst="rect">
            <a:avLst/>
          </a:prstGeom>
        </p:spPr>
      </p:pic>
      <p:pic>
        <p:nvPicPr>
          <p:cNvPr id="8" name="Picture 2" descr="C:\Users\Rose\Google Drive\Communications\1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7704" y="2276872"/>
            <a:ext cx="5256583" cy="3096344"/>
          </a:xfrm>
          <a:prstGeom prst="rect">
            <a:avLst/>
          </a:prstGeom>
          <a:noFill/>
        </p:spPr>
      </p:pic>
    </p:spTree>
    <p:extLst>
      <p:ext uri="{BB962C8B-B14F-4D97-AF65-F5344CB8AC3E}">
        <p14:creationId xmlns:p14="http://schemas.microsoft.com/office/powerpoint/2010/main" val="1991319442"/>
      </p:ext>
    </p:extLst>
  </p:cSld>
  <p:clrMapOvr>
    <a:masterClrMapping/>
  </p:clrMapOvr>
  <mc:AlternateContent xmlns:mc="http://schemas.openxmlformats.org/markup-compatibility/2006" xmlns:p14="http://schemas.microsoft.com/office/powerpoint/2010/main">
    <mc:Choice Requires="p14">
      <p:transition p14:dur="200" advClick="0" advTm="20000">
        <p:cut/>
      </p:transition>
    </mc:Choice>
    <mc:Fallback xmlns="">
      <p:transition advClick="0" advTm="20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has changed in last 12 months?</a:t>
            </a:r>
          </a:p>
        </p:txBody>
      </p:sp>
      <p:sp>
        <p:nvSpPr>
          <p:cNvPr id="3" name="Text Placeholder 2"/>
          <p:cNvSpPr>
            <a:spLocks noGrp="1"/>
          </p:cNvSpPr>
          <p:nvPr>
            <p:ph type="body" idx="1"/>
          </p:nvPr>
        </p:nvSpPr>
        <p:spPr>
          <a:xfrm>
            <a:off x="726574" y="1919141"/>
            <a:ext cx="3674873" cy="412250"/>
          </a:xfrm>
        </p:spPr>
        <p:txBody>
          <a:bodyPr/>
          <a:lstStyle/>
          <a:p>
            <a:r>
              <a:rPr lang="en-GB" dirty="0"/>
              <a:t>Refugee Crisis</a:t>
            </a:r>
          </a:p>
        </p:txBody>
      </p:sp>
      <p:sp>
        <p:nvSpPr>
          <p:cNvPr id="4" name="Content Placeholder 3"/>
          <p:cNvSpPr>
            <a:spLocks noGrp="1"/>
          </p:cNvSpPr>
          <p:nvPr>
            <p:ph sz="half" idx="2"/>
          </p:nvPr>
        </p:nvSpPr>
        <p:spPr>
          <a:xfrm>
            <a:off x="704851" y="2342710"/>
            <a:ext cx="3868340" cy="2207309"/>
          </a:xfrm>
        </p:spPr>
        <p:txBody>
          <a:bodyPr>
            <a:normAutofit lnSpcReduction="10000"/>
          </a:bodyPr>
          <a:lstStyle/>
          <a:p>
            <a:r>
              <a:rPr lang="en-GB" dirty="0"/>
              <a:t>Huge increase in support and interest</a:t>
            </a:r>
          </a:p>
          <a:p>
            <a:r>
              <a:rPr lang="en-GB" dirty="0"/>
              <a:t>There were 40 Cities of Sanctuary at the end of the summer of 2015 but now there are 51 with 19 new and emerging groups. </a:t>
            </a:r>
          </a:p>
        </p:txBody>
      </p:sp>
      <p:sp>
        <p:nvSpPr>
          <p:cNvPr id="5" name="Text Placeholder 4"/>
          <p:cNvSpPr>
            <a:spLocks noGrp="1"/>
          </p:cNvSpPr>
          <p:nvPr>
            <p:ph type="body" sz="quarter" idx="3"/>
          </p:nvPr>
        </p:nvSpPr>
        <p:spPr>
          <a:xfrm>
            <a:off x="4629150" y="1812728"/>
            <a:ext cx="3887391" cy="617934"/>
          </a:xfrm>
        </p:spPr>
        <p:txBody>
          <a:bodyPr/>
          <a:lstStyle/>
          <a:p>
            <a:r>
              <a:rPr lang="en-GB" dirty="0"/>
              <a:t>Syrian Vulnerable Person Relocation Scheme. </a:t>
            </a:r>
          </a:p>
        </p:txBody>
      </p:sp>
      <p:sp>
        <p:nvSpPr>
          <p:cNvPr id="6" name="Content Placeholder 5"/>
          <p:cNvSpPr>
            <a:spLocks noGrp="1"/>
          </p:cNvSpPr>
          <p:nvPr>
            <p:ph sz="quarter" idx="4"/>
          </p:nvPr>
        </p:nvSpPr>
        <p:spPr/>
        <p:txBody>
          <a:bodyPr/>
          <a:lstStyle/>
          <a:p>
            <a:r>
              <a:rPr lang="en-GB" dirty="0"/>
              <a:t>Swansea Council pledged to welcome 20 Syrian families over the next 5 years. </a:t>
            </a:r>
          </a:p>
          <a:p>
            <a:pPr lvl="1"/>
            <a:r>
              <a:rPr lang="en-GB" dirty="0"/>
              <a:t>Great news </a:t>
            </a:r>
          </a:p>
          <a:p>
            <a:pPr lvl="1"/>
            <a:r>
              <a:rPr lang="en-GB" dirty="0"/>
              <a:t>But, it means that there is a two tier system for asylum now, which created new challenges. </a:t>
            </a:r>
          </a:p>
        </p:txBody>
      </p:sp>
      <p:pic>
        <p:nvPicPr>
          <p:cNvPr id="7" name="Picture 2" descr="http://cdn2.independent.ie/incoming/article31498936.ece/ae757/ALTERNATES/w620/ayl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346" y="4550019"/>
            <a:ext cx="1561738" cy="116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8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Nation of Sanctuary</a:t>
            </a:r>
          </a:p>
        </p:txBody>
      </p:sp>
      <p:sp>
        <p:nvSpPr>
          <p:cNvPr id="3" name="Text Placeholder 2"/>
          <p:cNvSpPr>
            <a:spLocks noGrp="1"/>
          </p:cNvSpPr>
          <p:nvPr>
            <p:ph type="body" idx="1"/>
          </p:nvPr>
        </p:nvSpPr>
        <p:spPr>
          <a:xfrm>
            <a:off x="865898" y="1381722"/>
            <a:ext cx="3868340" cy="617934"/>
          </a:xfrm>
        </p:spPr>
        <p:txBody>
          <a:bodyPr/>
          <a:lstStyle/>
          <a:p>
            <a:r>
              <a:rPr lang="en-GB" sz="2400" dirty="0"/>
              <a:t>Sanctuary in the </a:t>
            </a:r>
            <a:r>
              <a:rPr lang="en-GB" sz="2400" dirty="0" err="1"/>
              <a:t>Senedd</a:t>
            </a:r>
            <a:endParaRPr lang="en-GB" sz="2400" dirty="0"/>
          </a:p>
        </p:txBody>
      </p:sp>
      <p:sp>
        <p:nvSpPr>
          <p:cNvPr id="4" name="Content Placeholder 3"/>
          <p:cNvSpPr>
            <a:spLocks noGrp="1"/>
          </p:cNvSpPr>
          <p:nvPr>
            <p:ph sz="half" idx="2"/>
          </p:nvPr>
        </p:nvSpPr>
        <p:spPr>
          <a:xfrm>
            <a:off x="629841" y="2313807"/>
            <a:ext cx="3868340" cy="1404890"/>
          </a:xfrm>
          <a:solidFill>
            <a:schemeClr val="bg1">
              <a:alpha val="70000"/>
            </a:schemeClr>
          </a:solidFill>
        </p:spPr>
        <p:txBody>
          <a:bodyPr>
            <a:normAutofit fontScale="92500" lnSpcReduction="10000"/>
          </a:bodyPr>
          <a:lstStyle/>
          <a:p>
            <a:r>
              <a:rPr lang="en-GB" sz="1600" dirty="0"/>
              <a:t>Over 120 people came to the Welsh Refugee Coalition’s event in the </a:t>
            </a:r>
            <a:r>
              <a:rPr lang="en-GB" sz="1600" dirty="0" err="1"/>
              <a:t>Senedd</a:t>
            </a:r>
            <a:r>
              <a:rPr lang="en-GB" sz="1600" dirty="0"/>
              <a:t> on 10</a:t>
            </a:r>
            <a:r>
              <a:rPr lang="en-GB" sz="1600" baseline="30000" dirty="0"/>
              <a:t>th</a:t>
            </a:r>
            <a:r>
              <a:rPr lang="en-GB" sz="1600" dirty="0"/>
              <a:t> December, International Human Rights Day.  A powerful partnership of refugees, friends, organisations and Assembly Members talked about how we can make Wales the World’s first Nation of Sanctuary.</a:t>
            </a:r>
          </a:p>
        </p:txBody>
      </p:sp>
      <p:sp>
        <p:nvSpPr>
          <p:cNvPr id="5" name="Text Placeholder 4"/>
          <p:cNvSpPr>
            <a:spLocks noGrp="1"/>
          </p:cNvSpPr>
          <p:nvPr>
            <p:ph type="body" sz="quarter" idx="3"/>
          </p:nvPr>
        </p:nvSpPr>
        <p:spPr>
          <a:xfrm>
            <a:off x="5256609" y="427086"/>
            <a:ext cx="3887391" cy="617934"/>
          </a:xfrm>
        </p:spPr>
        <p:txBody>
          <a:bodyPr>
            <a:normAutofit fontScale="92500" lnSpcReduction="10000"/>
          </a:bodyPr>
          <a:lstStyle/>
          <a:p>
            <a:r>
              <a:rPr lang="en-GB" dirty="0"/>
              <a:t>Refugee coalition</a:t>
            </a:r>
          </a:p>
          <a:p>
            <a:r>
              <a:rPr lang="en-GB" dirty="0"/>
              <a:t> </a:t>
            </a:r>
          </a:p>
        </p:txBody>
      </p:sp>
      <p:pic>
        <p:nvPicPr>
          <p:cNvPr id="5122" name="Picture 2" descr="senedd photo"/>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969527" y="4140947"/>
            <a:ext cx="3319939" cy="15529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79010" y="1268760"/>
            <a:ext cx="3357783" cy="5262979"/>
          </a:xfrm>
          <a:prstGeom prst="rect">
            <a:avLst/>
          </a:prstGeom>
          <a:solidFill>
            <a:schemeClr val="bg1">
              <a:alpha val="70000"/>
            </a:schemeClr>
          </a:solidFill>
          <a:effectLst>
            <a:glow rad="127000">
              <a:schemeClr val="bg1"/>
            </a:glow>
          </a:effectLst>
        </p:spPr>
        <p:txBody>
          <a:bodyPr wrap="square" rtlCol="0">
            <a:spAutoFit/>
          </a:bodyPr>
          <a:lstStyle/>
          <a:p>
            <a:pPr defTabSz="685800"/>
            <a:r>
              <a:rPr lang="en-GB" sz="1600" kern="0" dirty="0">
                <a:solidFill>
                  <a:sysClr val="windowText" lastClr="000000"/>
                </a:solidFill>
              </a:rPr>
              <a:t>  We work together in the interests of asylum seekers and refugees, to ensure that our limited resources can be used to best effect and to speak with one voice on policies and practices affecting people seeking safety in Wales.</a:t>
            </a:r>
          </a:p>
          <a:p>
            <a:pPr defTabSz="685800"/>
            <a:endParaRPr lang="en-GB" sz="1600" kern="0" dirty="0">
              <a:solidFill>
                <a:sysClr val="windowText" lastClr="000000"/>
              </a:solidFill>
            </a:endParaRPr>
          </a:p>
          <a:p>
            <a:pPr defTabSz="685800"/>
            <a:r>
              <a:rPr lang="en-GB" sz="1600" kern="0" dirty="0">
                <a:solidFill>
                  <a:sysClr val="windowText" lastClr="000000"/>
                </a:solidFill>
              </a:rPr>
              <a:t> The Welsh Refugee Coalition supports the establishment of Wales as the world’s first ‘Nation of Sanctuary’. The Welsh Government can play its part in making this a reality by publicly supporting the movement, and by enacting policies and practices which promote safety and inclusion for all asylum seekers and refugees in Wales.</a:t>
            </a:r>
          </a:p>
          <a:p>
            <a:pPr defTabSz="685800"/>
            <a:endParaRPr lang="en-GB" sz="1600" kern="0" dirty="0">
              <a:solidFill>
                <a:sysClr val="windowText" lastClr="000000"/>
              </a:solidFill>
            </a:endParaRPr>
          </a:p>
          <a:p>
            <a:pPr defTabSz="685800"/>
            <a:r>
              <a:rPr lang="en-GB" sz="1600" kern="0" dirty="0">
                <a:solidFill>
                  <a:sysClr val="windowText" lastClr="000000"/>
                </a:solidFill>
                <a:hlinkClick r:id="rId3"/>
              </a:rPr>
              <a:t>nation of sanctuary video</a:t>
            </a:r>
            <a:endParaRPr lang="en-GB" sz="1600" kern="0" dirty="0">
              <a:solidFill>
                <a:sysClr val="windowText" lastClr="000000"/>
              </a:solidFill>
            </a:endParaRPr>
          </a:p>
          <a:p>
            <a:pPr defTabSz="685800"/>
            <a:endParaRPr lang="en-GB" sz="1600" kern="0" dirty="0">
              <a:solidFill>
                <a:sysClr val="windowText" lastClr="000000"/>
              </a:solidFill>
            </a:endParaRPr>
          </a:p>
        </p:txBody>
      </p:sp>
    </p:spTree>
    <p:extLst>
      <p:ext uri="{BB962C8B-B14F-4D97-AF65-F5344CB8AC3E}">
        <p14:creationId xmlns:p14="http://schemas.microsoft.com/office/powerpoint/2010/main" val="3323979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greenni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755" y="4195827"/>
            <a:ext cx="214312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05866" y="658381"/>
            <a:ext cx="6780628" cy="443132"/>
          </a:xfrm>
          <a:solidFill>
            <a:schemeClr val="bg1"/>
          </a:solidFill>
        </p:spPr>
        <p:txBody>
          <a:bodyPr>
            <a:normAutofit/>
          </a:bodyPr>
          <a:lstStyle/>
          <a:p>
            <a:r>
              <a:rPr lang="en-GB" sz="2100" b="1" dirty="0"/>
              <a:t>New Groups- Rural and non dispersal areas. </a:t>
            </a:r>
          </a:p>
        </p:txBody>
      </p:sp>
      <p:sp>
        <p:nvSpPr>
          <p:cNvPr id="3" name="Subtitle 2"/>
          <p:cNvSpPr>
            <a:spLocks noGrp="1"/>
          </p:cNvSpPr>
          <p:nvPr>
            <p:ph type="subTitle" idx="1"/>
          </p:nvPr>
        </p:nvSpPr>
        <p:spPr>
          <a:xfrm>
            <a:off x="1029211" y="1670401"/>
            <a:ext cx="3038622" cy="3954176"/>
          </a:xfrm>
          <a:solidFill>
            <a:schemeClr val="bg1"/>
          </a:solidFill>
        </p:spPr>
        <p:txBody>
          <a:bodyPr>
            <a:normAutofit/>
          </a:bodyPr>
          <a:lstStyle/>
          <a:p>
            <a:pPr marL="257175" indent="-257175" algn="l">
              <a:buFont typeface="Arial" panose="020B0604020202020204" pitchFamily="34" charset="0"/>
              <a:buChar char="•"/>
            </a:pPr>
            <a:r>
              <a:rPr lang="en-GB" sz="2000" dirty="0" err="1"/>
              <a:t>Hiraeth</a:t>
            </a:r>
            <a:r>
              <a:rPr lang="en-GB" sz="2000" dirty="0"/>
              <a:t> Hope is a West Wales based community group that is offering refugees and asylum seekers in Swansea, Cardiff and abroad a range of services and opportunities</a:t>
            </a:r>
          </a:p>
          <a:p>
            <a:pPr marL="257175" indent="-257175" algn="l">
              <a:buFont typeface="Arial" panose="020B0604020202020204" pitchFamily="34" charset="0"/>
              <a:buChar char="•"/>
            </a:pPr>
            <a:r>
              <a:rPr lang="en-GB" sz="2000" dirty="0"/>
              <a:t>Helping people have respite holidays, and the opportunities to meet others, get out of Swansea and share skills. </a:t>
            </a:r>
          </a:p>
        </p:txBody>
      </p:sp>
      <p:pic>
        <p:nvPicPr>
          <p:cNvPr id="4098" name="Picture 2" descr="https://hiraethhope.cityofsanctuary.org/wp-content/uploads/sites/72/2016/02/beach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180" y="1884495"/>
            <a:ext cx="1972371" cy="14792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ar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454" y="3258292"/>
            <a:ext cx="2143125" cy="120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4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Welcome, support and </a:t>
            </a:r>
            <a:r>
              <a:rPr lang="en-GB" b="1" dirty="0"/>
              <a:t>celebrate</a:t>
            </a:r>
            <a:r>
              <a:rPr lang="en-GB" dirty="0"/>
              <a:t> the contribution that refugees and asylum seekers</a:t>
            </a:r>
          </a:p>
        </p:txBody>
      </p:sp>
      <p:sp>
        <p:nvSpPr>
          <p:cNvPr id="3" name="Content Placeholder 2"/>
          <p:cNvSpPr>
            <a:spLocks noGrp="1"/>
          </p:cNvSpPr>
          <p:nvPr>
            <p:ph idx="1"/>
          </p:nvPr>
        </p:nvSpPr>
        <p:spPr>
          <a:solidFill>
            <a:schemeClr val="bg1"/>
          </a:solidFill>
        </p:spPr>
        <p:txBody>
          <a:bodyPr>
            <a:normAutofit/>
          </a:bodyPr>
          <a:lstStyle/>
          <a:p>
            <a:r>
              <a:rPr lang="en-GB" dirty="0"/>
              <a:t>There are many barriers faced by Refugees and Asylum seekers to gain employment, volunteering opportunities and access to further education. </a:t>
            </a:r>
          </a:p>
          <a:p>
            <a:pPr lvl="1"/>
            <a:r>
              <a:rPr lang="en-GB" dirty="0"/>
              <a:t>Volunteering- DBS checks, reimbursement of travel costs, language barriers.</a:t>
            </a:r>
          </a:p>
          <a:p>
            <a:pPr lvl="2"/>
            <a:r>
              <a:rPr lang="en-GB" dirty="0"/>
              <a:t>Oxfam book shop</a:t>
            </a:r>
          </a:p>
          <a:p>
            <a:pPr lvl="1"/>
            <a:r>
              <a:rPr lang="en-GB" dirty="0"/>
              <a:t>Underemployment is a considerable issue for refugees</a:t>
            </a:r>
          </a:p>
          <a:p>
            <a:pPr lvl="2"/>
            <a:r>
              <a:rPr lang="en-GB" dirty="0"/>
              <a:t> The Refugee Council/BMA Refugee Doctors Database Project has registered more than 920 unemployed refugee doctors in the UK (…) over 150 refugee nurses, the vast majority of them are unemployed (…) The Refugee Council/British Dental Association Refugee Dentists Voluntary Database has over 100 unemployed refugee dentists currently living in the UK. </a:t>
            </a:r>
          </a:p>
          <a:p>
            <a:pPr lvl="1"/>
            <a:r>
              <a:rPr lang="en-GB" dirty="0"/>
              <a:t>There is a lot of confusion around entitlements to work, difficulties for people getting UK based references and language barriers.</a:t>
            </a:r>
          </a:p>
          <a:p>
            <a:pPr lvl="1"/>
            <a:r>
              <a:rPr lang="en-GB" dirty="0"/>
              <a:t>The costs of getting qualifications recognised and accessing University is often costly and complex.</a:t>
            </a:r>
          </a:p>
        </p:txBody>
      </p:sp>
    </p:spTree>
    <p:extLst>
      <p:ext uri="{BB962C8B-B14F-4D97-AF65-F5344CB8AC3E}">
        <p14:creationId xmlns:p14="http://schemas.microsoft.com/office/powerpoint/2010/main" val="358056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4705"/>
            <a:ext cx="9112598" cy="5299438"/>
          </a:xfrm>
          <a:prstGeom prst="rect">
            <a:avLst/>
          </a:prstGeom>
          <a:noFill/>
          <a:ln w="9525">
            <a:noFill/>
            <a:miter lim="800000"/>
            <a:headEnd/>
            <a:tailEnd/>
          </a:ln>
          <a:effectLst/>
        </p:spPr>
      </p:pic>
      <p:sp>
        <p:nvSpPr>
          <p:cNvPr id="4" name="Title 3"/>
          <p:cNvSpPr>
            <a:spLocks noGrp="1"/>
          </p:cNvSpPr>
          <p:nvPr>
            <p:ph type="title" idx="4294967295"/>
          </p:nvPr>
        </p:nvSpPr>
        <p:spPr>
          <a:xfrm>
            <a:off x="0" y="0"/>
            <a:ext cx="8229600" cy="908050"/>
          </a:xfrm>
        </p:spPr>
        <p:txBody>
          <a:bodyPr>
            <a:normAutofit/>
          </a:bodyPr>
          <a:lstStyle/>
          <a:p>
            <a:pPr algn="l"/>
            <a:r>
              <a:rPr lang="en-GB" sz="3200" b="1" dirty="0">
                <a:latin typeface="Arial" panose="020B0604020202020204" pitchFamily="34" charset="0"/>
                <a:cs typeface="Arial" panose="020B0604020202020204" pitchFamily="34" charset="0"/>
              </a:rPr>
              <a:t>           </a:t>
            </a:r>
            <a:r>
              <a:rPr lang="en-GB" sz="3600" b="1" dirty="0">
                <a:latin typeface="Arial" panose="020B0604020202020204" pitchFamily="34" charset="0"/>
                <a:cs typeface="Arial" panose="020B0604020202020204" pitchFamily="34" charset="0"/>
              </a:rPr>
              <a:t>City of Sanctuary Streams</a:t>
            </a: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56176" y="4687702"/>
            <a:ext cx="2956422" cy="9668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5976" y="5171105"/>
            <a:ext cx="1368152" cy="523220"/>
          </a:xfrm>
          <a:prstGeom prst="rect">
            <a:avLst/>
          </a:prstGeom>
          <a:noFill/>
        </p:spPr>
        <p:txBody>
          <a:bodyPr wrap="square" rtlCol="0">
            <a:spAutoFit/>
          </a:bodyPr>
          <a:lstStyle/>
          <a:p>
            <a:r>
              <a:rPr lang="en-GB" sz="2800" dirty="0">
                <a:solidFill>
                  <a:prstClr val="black"/>
                </a:solidFill>
                <a:latin typeface="Arial" panose="020B0604020202020204" pitchFamily="34" charset="0"/>
                <a:cs typeface="Arial" panose="020B0604020202020204" pitchFamily="34" charset="0"/>
              </a:rPr>
              <a:t>Health</a:t>
            </a:r>
          </a:p>
        </p:txBody>
      </p:sp>
      <p:sp>
        <p:nvSpPr>
          <p:cNvPr id="3" name="TextBox 2"/>
          <p:cNvSpPr txBox="1"/>
          <p:nvPr/>
        </p:nvSpPr>
        <p:spPr>
          <a:xfrm>
            <a:off x="2735796" y="4917959"/>
            <a:ext cx="72008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Arts</a:t>
            </a:r>
          </a:p>
        </p:txBody>
      </p:sp>
      <p:sp>
        <p:nvSpPr>
          <p:cNvPr id="8" name="TextBox 7"/>
          <p:cNvSpPr txBox="1"/>
          <p:nvPr/>
        </p:nvSpPr>
        <p:spPr>
          <a:xfrm>
            <a:off x="2519772" y="4497349"/>
            <a:ext cx="1152128" cy="380707"/>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Welcome</a:t>
            </a:r>
          </a:p>
        </p:txBody>
      </p:sp>
      <p:sp>
        <p:nvSpPr>
          <p:cNvPr id="9" name="TextBox 8"/>
          <p:cNvSpPr txBox="1"/>
          <p:nvPr/>
        </p:nvSpPr>
        <p:spPr>
          <a:xfrm>
            <a:off x="2293284" y="5454607"/>
            <a:ext cx="1008112"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Schools</a:t>
            </a:r>
          </a:p>
        </p:txBody>
      </p:sp>
      <p:cxnSp>
        <p:nvCxnSpPr>
          <p:cNvPr id="14" name="Straight Arrow Connector 13"/>
          <p:cNvCxnSpPr/>
          <p:nvPr/>
        </p:nvCxnSpPr>
        <p:spPr>
          <a:xfrm>
            <a:off x="7812360" y="3933056"/>
            <a:ext cx="504056" cy="7518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97340" y="4149080"/>
            <a:ext cx="87456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Faith</a:t>
            </a:r>
          </a:p>
        </p:txBody>
      </p:sp>
    </p:spTree>
    <p:extLst>
      <p:ext uri="{BB962C8B-B14F-4D97-AF65-F5344CB8AC3E}">
        <p14:creationId xmlns:p14="http://schemas.microsoft.com/office/powerpoint/2010/main" val="96759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maternity stream: Why and Who?</a:t>
            </a:r>
          </a:p>
        </p:txBody>
      </p:sp>
      <p:sp>
        <p:nvSpPr>
          <p:cNvPr id="3" name="Content Placeholder 2"/>
          <p:cNvSpPr>
            <a:spLocks noGrp="1"/>
          </p:cNvSpPr>
          <p:nvPr>
            <p:ph sz="quarter" idx="1"/>
          </p:nvPr>
        </p:nvSpPr>
        <p:spPr>
          <a:xfrm>
            <a:off x="301625" y="1298574"/>
            <a:ext cx="4194175" cy="4290666"/>
          </a:xfrm>
        </p:spPr>
        <p:txBody>
          <a:bodyPr>
            <a:normAutofit fontScale="85000" lnSpcReduction="20000"/>
          </a:bodyPr>
          <a:lstStyle/>
          <a:p>
            <a:r>
              <a:rPr lang="en-GB" dirty="0"/>
              <a:t>Leeds- developed stream:</a:t>
            </a:r>
          </a:p>
          <a:p>
            <a:r>
              <a:rPr lang="en-GB" dirty="0"/>
              <a:t>The Refugee ‘s Council Health Befriending Network  </a:t>
            </a:r>
          </a:p>
          <a:p>
            <a:r>
              <a:rPr lang="en-GB" dirty="0"/>
              <a:t>Trusting relationship, issues uncovered</a:t>
            </a:r>
          </a:p>
          <a:p>
            <a:r>
              <a:rPr lang="en-GB" dirty="0"/>
              <a:t>6 women suicidal, over 50% domestic abuse</a:t>
            </a:r>
          </a:p>
          <a:p>
            <a:r>
              <a:rPr lang="en-GB" dirty="0"/>
              <a:t>12% maternal deaths to AS&amp;R only 0.3% population (Lewis 2007)</a:t>
            </a:r>
          </a:p>
          <a:p>
            <a:r>
              <a:rPr lang="en-GB" dirty="0"/>
              <a:t>Experiences of women shared at peer support meeting</a:t>
            </a:r>
          </a:p>
          <a:p>
            <a:r>
              <a:rPr lang="en-GB" i="1" dirty="0"/>
              <a:t>“I don’t want other women to suffer as I have suffered</a:t>
            </a:r>
            <a:r>
              <a:rPr lang="en-GB" dirty="0"/>
              <a:t>”</a:t>
            </a:r>
          </a:p>
          <a:p>
            <a:r>
              <a:rPr lang="en-GB" dirty="0"/>
              <a:t>Women need a voice</a:t>
            </a:r>
          </a:p>
          <a:p>
            <a:r>
              <a:rPr lang="en-GB" dirty="0"/>
              <a:t>Maternity Stream – a forum for change, led by women, working in partnership with health professional, researchers and third sector</a:t>
            </a:r>
          </a:p>
          <a:p>
            <a:endParaRPr lang="en-GB" dirty="0"/>
          </a:p>
          <a:p>
            <a:endParaRPr lang="en-GB" dirty="0">
              <a:latin typeface="+mj-lt"/>
              <a:cs typeface="Arial" panose="020B0604020202020204" pitchFamily="34" charset="0"/>
            </a:endParaRPr>
          </a:p>
          <a:p>
            <a:endParaRPr lang="en-GB" dirty="0"/>
          </a:p>
          <a:p>
            <a:endParaRPr lang="en-GB" dirty="0"/>
          </a:p>
        </p:txBody>
      </p:sp>
      <p:pic>
        <p:nvPicPr>
          <p:cNvPr id="7" name="Picture 2" descr="C:\Users\Rose\Pictures\2012-10-25 Choto Moni and Refugee Council pictures 2012\Choto Moni and Refugee Council pictures 2012 075.JPG"/>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tretch>
            <a:fillRect/>
          </a:stretch>
        </p:blipFill>
        <p:spPr bwMode="auto">
          <a:xfrm>
            <a:off x="5197475" y="1298575"/>
            <a:ext cx="3095625" cy="2324100"/>
          </a:xfrm>
          <a:prstGeom prst="rect">
            <a:avLst/>
          </a:prstGeom>
          <a:noFill/>
        </p:spPr>
      </p:pic>
      <p:sp>
        <p:nvSpPr>
          <p:cNvPr id="5" name="Text Placeholder 4"/>
          <p:cNvSpPr>
            <a:spLocks noGrp="1"/>
          </p:cNvSpPr>
          <p:nvPr>
            <p:ph type="body" sz="half" idx="3"/>
          </p:nvPr>
        </p:nvSpPr>
        <p:spPr>
          <a:xfrm>
            <a:off x="5076055" y="3775075"/>
            <a:ext cx="3766319" cy="2324100"/>
          </a:xfrm>
        </p:spPr>
        <p:txBody>
          <a:bodyPr/>
          <a:lstStyle/>
          <a:p>
            <a:endParaRPr lang="en-GB" dirty="0"/>
          </a:p>
        </p:txBody>
      </p:sp>
      <p:pic>
        <p:nvPicPr>
          <p:cNvPr id="8" name="Picture 2" descr="F:\DSCN113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0072" y="3861048"/>
            <a:ext cx="3456384" cy="2160240"/>
          </a:xfrm>
          <a:prstGeom prst="rect">
            <a:avLst/>
          </a:prstGeom>
          <a:noFill/>
          <a:ln w="9525">
            <a:noFill/>
            <a:miter lim="800000"/>
            <a:headEnd/>
            <a:tailEnd/>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382" y="5761567"/>
            <a:ext cx="2854545" cy="6752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work of the volunteers: Leeds</a:t>
            </a:r>
          </a:p>
        </p:txBody>
      </p:sp>
      <p:sp>
        <p:nvSpPr>
          <p:cNvPr id="3" name="Content Placeholder 2"/>
          <p:cNvSpPr>
            <a:spLocks noGrp="1"/>
          </p:cNvSpPr>
          <p:nvPr>
            <p:ph sz="half" idx="1"/>
          </p:nvPr>
        </p:nvSpPr>
        <p:spPr>
          <a:xfrm>
            <a:off x="457200" y="1600200"/>
            <a:ext cx="4038600" cy="4853136"/>
          </a:xfrm>
        </p:spPr>
        <p:txBody>
          <a:bodyPr>
            <a:normAutofit fontScale="92500" lnSpcReduction="20000"/>
          </a:bodyPr>
          <a:lstStyle/>
          <a:p>
            <a:r>
              <a:rPr lang="en-GB" dirty="0">
                <a:latin typeface="Arial" panose="020B0604020202020204" pitchFamily="34" charset="0"/>
                <a:cs typeface="Arial" panose="020B0604020202020204" pitchFamily="34" charset="0"/>
              </a:rPr>
              <a:t>Training in public speaking</a:t>
            </a:r>
          </a:p>
          <a:p>
            <a:r>
              <a:rPr lang="en-GB" dirty="0">
                <a:latin typeface="Arial" panose="020B0604020202020204" pitchFamily="34" charset="0"/>
                <a:cs typeface="Arial" panose="020B0604020202020204" pitchFamily="34" charset="0"/>
              </a:rPr>
              <a:t>Created 2 Maternity Stream of Sanctuary films</a:t>
            </a:r>
          </a:p>
          <a:p>
            <a:r>
              <a:rPr lang="en-GB" dirty="0">
                <a:latin typeface="Arial" panose="020B0604020202020204" pitchFamily="34" charset="0"/>
                <a:cs typeface="Arial" panose="020B0604020202020204" pitchFamily="34" charset="0"/>
              </a:rPr>
              <a:t>Monthly peer support meetings</a:t>
            </a:r>
          </a:p>
          <a:p>
            <a:r>
              <a:rPr lang="en-GB" dirty="0">
                <a:latin typeface="Arial" panose="020B0604020202020204" pitchFamily="34" charset="0"/>
                <a:cs typeface="Arial" panose="020B0604020202020204" pitchFamily="34" charset="0"/>
              </a:rPr>
              <a:t>National and International nursing and midwifery conferences</a:t>
            </a:r>
          </a:p>
          <a:p>
            <a:r>
              <a:rPr lang="en-GB" dirty="0">
                <a:latin typeface="Arial" panose="020B0604020202020204" pitchFamily="34" charset="0"/>
                <a:cs typeface="Arial" panose="020B0604020202020204" pitchFamily="34" charset="0"/>
              </a:rPr>
              <a:t>Chairing conferences</a:t>
            </a:r>
          </a:p>
          <a:p>
            <a:r>
              <a:rPr lang="en-GB" dirty="0">
                <a:latin typeface="Arial" panose="020B0604020202020204" pitchFamily="34" charset="0"/>
                <a:cs typeface="Arial" panose="020B0604020202020204" pitchFamily="34" charset="0"/>
              </a:rPr>
              <a:t>Service users within a university</a:t>
            </a:r>
          </a:p>
          <a:p>
            <a:r>
              <a:rPr lang="en-GB" dirty="0">
                <a:latin typeface="Arial" panose="020B0604020202020204" pitchFamily="34" charset="0"/>
                <a:cs typeface="Arial" panose="020B0604020202020204" pitchFamily="34" charset="0"/>
              </a:rPr>
              <a:t>Talking in parliament</a:t>
            </a:r>
          </a:p>
          <a:p>
            <a:r>
              <a:rPr lang="en-GB" dirty="0">
                <a:latin typeface="Arial" panose="020B0604020202020204" pitchFamily="34" charset="0"/>
                <a:cs typeface="Arial" panose="020B0604020202020204" pitchFamily="34" charset="0"/>
              </a:rPr>
              <a:t>Maternity Services Liaison Committee</a:t>
            </a:r>
          </a:p>
          <a:p>
            <a:r>
              <a:rPr lang="en-GB" dirty="0">
                <a:latin typeface="Arial" panose="020B0604020202020204" pitchFamily="34" charset="0"/>
                <a:cs typeface="Arial" panose="020B0604020202020204" pitchFamily="34" charset="0"/>
              </a:rPr>
              <a:t>Awareness raising sessions for women, student midwives, social workers, medics &amp; university staff</a:t>
            </a:r>
          </a:p>
          <a:p>
            <a:r>
              <a:rPr lang="en-GB" dirty="0">
                <a:latin typeface="Arial" panose="020B0604020202020204" pitchFamily="34" charset="0"/>
                <a:cs typeface="Arial" panose="020B0604020202020204" pitchFamily="34" charset="0"/>
              </a:rPr>
              <a:t>Consultation group for COST European research into birth</a:t>
            </a:r>
          </a:p>
          <a:p>
            <a:r>
              <a:rPr lang="en-GB" dirty="0">
                <a:latin typeface="Arial" panose="020B0604020202020204" pitchFamily="34" charset="0"/>
                <a:cs typeface="Arial" panose="020B0604020202020204" pitchFamily="34" charset="0"/>
              </a:rPr>
              <a:t>Experts guest for COST in Europe</a:t>
            </a:r>
          </a:p>
          <a:p>
            <a:endParaRPr lang="en-GB" dirty="0">
              <a:latin typeface="Arial" panose="020B0604020202020204" pitchFamily="34" charset="0"/>
              <a:cs typeface="Arial" panose="020B0604020202020204" pitchFamily="34" charset="0"/>
            </a:endParaRPr>
          </a:p>
        </p:txBody>
      </p:sp>
      <p:pic>
        <p:nvPicPr>
          <p:cNvPr id="7" name="Picture 3" descr="C:\Users\Rose\Google Drive\Communications\2.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16016" y="1556792"/>
            <a:ext cx="4038600" cy="2232248"/>
          </a:xfrm>
          <a:prstGeom prst="rect">
            <a:avLst/>
          </a:prstGeom>
          <a:noFill/>
        </p:spPr>
      </p:pic>
      <p:pic>
        <p:nvPicPr>
          <p:cNvPr id="6146" name="Picture 2" descr="C:\Users\Rose\Downloads\IMG_222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16016" y="4149080"/>
            <a:ext cx="3904208" cy="2392040"/>
          </a:xfrm>
          <a:prstGeom prst="rect">
            <a:avLst/>
          </a:prstGeom>
          <a:noFill/>
        </p:spPr>
      </p:pic>
    </p:spTree>
    <p:extLst>
      <p:ext uri="{BB962C8B-B14F-4D97-AF65-F5344CB8AC3E}">
        <p14:creationId xmlns:p14="http://schemas.microsoft.com/office/powerpoint/2010/main" val="309277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Swansea City of Sanctuary: Where are at the moment? </a:t>
            </a:r>
          </a:p>
        </p:txBody>
      </p:sp>
      <p:sp>
        <p:nvSpPr>
          <p:cNvPr id="3" name="Content Placeholder 2"/>
          <p:cNvSpPr>
            <a:spLocks noGrp="1"/>
          </p:cNvSpPr>
          <p:nvPr>
            <p:ph idx="1"/>
          </p:nvPr>
        </p:nvSpPr>
        <p:spPr/>
        <p:txBody>
          <a:bodyPr>
            <a:normAutofit lnSpcReduction="10000"/>
          </a:bodyPr>
          <a:lstStyle/>
          <a:p>
            <a:r>
              <a:rPr lang="en-GB" dirty="0"/>
              <a:t>The ‘Welcome to Swansea’ mentors work with newly arrived asylum seekers and asylum seekers that are isolated- the Health Access team, BASWO and the ACC refer people to us. </a:t>
            </a:r>
          </a:p>
          <a:p>
            <a:r>
              <a:rPr lang="en-GB" dirty="0"/>
              <a:t>Some of those mentored have been pregnant or new mothers, people have given very positive testimony about the care given. </a:t>
            </a:r>
          </a:p>
          <a:p>
            <a:r>
              <a:rPr lang="en-GB" dirty="0"/>
              <a:t>Nationally we know that this is not always the case and there are external factors created by the asylum process which means that this is not always the case. </a:t>
            </a:r>
          </a:p>
          <a:p>
            <a:r>
              <a:rPr lang="en-GB" dirty="0"/>
              <a:t>The stream and a working group would enable us to work strategically together to assist and provide a space for advocacy support for those with issues. </a:t>
            </a:r>
          </a:p>
          <a:p>
            <a:r>
              <a:rPr lang="en-GB" dirty="0"/>
              <a:t>Working together means that we can support those that need it effectively and can work to ensure that people have access to the support and guidance that people need. </a:t>
            </a:r>
          </a:p>
        </p:txBody>
      </p:sp>
    </p:spTree>
    <p:extLst>
      <p:ext uri="{BB962C8B-B14F-4D97-AF65-F5344CB8AC3E}">
        <p14:creationId xmlns:p14="http://schemas.microsoft.com/office/powerpoint/2010/main" val="379282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Other Working Groups</a:t>
            </a:r>
          </a:p>
        </p:txBody>
      </p:sp>
      <p:sp>
        <p:nvSpPr>
          <p:cNvPr id="3" name="Content Placeholder 2"/>
          <p:cNvSpPr>
            <a:spLocks noGrp="1"/>
          </p:cNvSpPr>
          <p:nvPr>
            <p:ph sz="half" idx="1"/>
          </p:nvPr>
        </p:nvSpPr>
        <p:spPr>
          <a:xfrm>
            <a:off x="628650" y="1825625"/>
            <a:ext cx="3886200" cy="2611487"/>
          </a:xfrm>
          <a:solidFill>
            <a:schemeClr val="bg1"/>
          </a:solidFill>
        </p:spPr>
        <p:txBody>
          <a:bodyPr>
            <a:normAutofit/>
          </a:bodyPr>
          <a:lstStyle/>
          <a:p>
            <a:r>
              <a:rPr lang="en-GB" b="1" dirty="0"/>
              <a:t>The BMEC Family and play working group:</a:t>
            </a:r>
          </a:p>
          <a:p>
            <a:pPr lvl="1"/>
            <a:r>
              <a:rPr lang="en-GB" dirty="0"/>
              <a:t>Workshops and events</a:t>
            </a:r>
          </a:p>
          <a:p>
            <a:pPr lvl="2"/>
            <a:r>
              <a:rPr lang="en-GB" dirty="0"/>
              <a:t>Child protection through a cultural lens </a:t>
            </a:r>
          </a:p>
          <a:p>
            <a:pPr lvl="1"/>
            <a:r>
              <a:rPr lang="en-GB" dirty="0"/>
              <a:t>Training for front line staff</a:t>
            </a:r>
          </a:p>
          <a:p>
            <a:pPr lvl="1"/>
            <a:r>
              <a:rPr lang="en-GB" dirty="0"/>
              <a:t>Planning future work and events in partnership</a:t>
            </a:r>
          </a:p>
          <a:p>
            <a:pPr marL="914400" lvl="2" indent="0">
              <a:buNone/>
            </a:pPr>
            <a:endParaRPr lang="en-GB" dirty="0"/>
          </a:p>
        </p:txBody>
      </p:sp>
      <p:sp>
        <p:nvSpPr>
          <p:cNvPr id="4" name="Content Placeholder 3"/>
          <p:cNvSpPr>
            <a:spLocks noGrp="1"/>
          </p:cNvSpPr>
          <p:nvPr>
            <p:ph sz="half" idx="2"/>
          </p:nvPr>
        </p:nvSpPr>
        <p:spPr>
          <a:xfrm>
            <a:off x="4629150" y="1825625"/>
            <a:ext cx="3886200" cy="3043535"/>
          </a:xfrm>
          <a:solidFill>
            <a:schemeClr val="bg1"/>
          </a:solidFill>
        </p:spPr>
        <p:txBody>
          <a:bodyPr>
            <a:normAutofit/>
          </a:bodyPr>
          <a:lstStyle/>
          <a:p>
            <a:r>
              <a:rPr lang="en-GB" b="1" dirty="0"/>
              <a:t>Mental Health Working Group</a:t>
            </a:r>
          </a:p>
          <a:p>
            <a:pPr lvl="1"/>
            <a:r>
              <a:rPr lang="en-GB" dirty="0"/>
              <a:t>Put together a training pack with resources that enable delivery- over 200 people attended training. </a:t>
            </a:r>
          </a:p>
          <a:p>
            <a:pPr lvl="1"/>
            <a:r>
              <a:rPr lang="en-GB" dirty="0"/>
              <a:t>Working together to further develop the training pack. </a:t>
            </a:r>
          </a:p>
          <a:p>
            <a:pPr lvl="1"/>
            <a:r>
              <a:rPr lang="en-GB" dirty="0"/>
              <a:t>Working together to promote access to MH services and support.</a:t>
            </a:r>
          </a:p>
        </p:txBody>
      </p:sp>
    </p:spTree>
    <p:extLst>
      <p:ext uri="{BB962C8B-B14F-4D97-AF65-F5344CB8AC3E}">
        <p14:creationId xmlns:p14="http://schemas.microsoft.com/office/powerpoint/2010/main" val="304030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b="1" dirty="0"/>
              <a:t>How can the maternity stream help? What are some of the issues?</a:t>
            </a:r>
          </a:p>
        </p:txBody>
      </p:sp>
      <p:sp>
        <p:nvSpPr>
          <p:cNvPr id="4" name="Content Placeholder 3"/>
          <p:cNvSpPr>
            <a:spLocks noGrp="1"/>
          </p:cNvSpPr>
          <p:nvPr>
            <p:ph sz="half" idx="1"/>
          </p:nvPr>
        </p:nvSpPr>
        <p:spPr>
          <a:solidFill>
            <a:schemeClr val="bg1"/>
          </a:solidFill>
        </p:spPr>
        <p:txBody>
          <a:bodyPr/>
          <a:lstStyle/>
          <a:p>
            <a:r>
              <a:rPr lang="en-GB" sz="2400" dirty="0">
                <a:cs typeface="Arial" panose="020B0604020202020204" pitchFamily="34" charset="0"/>
              </a:rPr>
              <a:t>Aim to work </a:t>
            </a:r>
            <a:r>
              <a:rPr lang="en-GB" sz="2400" b="1" dirty="0">
                <a:cs typeface="Arial" panose="020B0604020202020204" pitchFamily="34" charset="0"/>
              </a:rPr>
              <a:t>with</a:t>
            </a:r>
            <a:r>
              <a:rPr lang="en-GB" sz="2400" dirty="0">
                <a:cs typeface="Arial" panose="020B0604020202020204" pitchFamily="34" charset="0"/>
              </a:rPr>
              <a:t> maternity services and community organisations and groups to ensure that people have access to support and care.</a:t>
            </a:r>
          </a:p>
          <a:p>
            <a:r>
              <a:rPr lang="en-GB" sz="2400" dirty="0">
                <a:cs typeface="Arial" panose="020B0604020202020204" pitchFamily="34" charset="0"/>
              </a:rPr>
              <a:t>How? Improve access, experiences and outcomes of maternity services for AS&amp;R women.</a:t>
            </a:r>
          </a:p>
          <a:p>
            <a:endParaRPr lang="en-GB" dirty="0"/>
          </a:p>
        </p:txBody>
      </p:sp>
      <p:sp>
        <p:nvSpPr>
          <p:cNvPr id="2" name="Content Placeholder 1"/>
          <p:cNvSpPr>
            <a:spLocks noGrp="1"/>
          </p:cNvSpPr>
          <p:nvPr>
            <p:ph sz="half" idx="2"/>
          </p:nvPr>
        </p:nvSpPr>
        <p:spPr>
          <a:solidFill>
            <a:schemeClr val="bg1"/>
          </a:solidFill>
        </p:spPr>
        <p:txBody>
          <a:bodyPr/>
          <a:lstStyle/>
          <a:p>
            <a:r>
              <a:rPr lang="en-GB" sz="2000" dirty="0"/>
              <a:t>Mental Health issues. Stress and anxiety – miscarriage and small babies</a:t>
            </a:r>
            <a:r>
              <a:rPr lang="en-GB" sz="2000" dirty="0">
                <a:solidFill>
                  <a:prstClr val="white"/>
                </a:solidFill>
              </a:rPr>
              <a:t> .</a:t>
            </a:r>
          </a:p>
          <a:p>
            <a:r>
              <a:rPr lang="en-GB" sz="2000" dirty="0"/>
              <a:t>Relive the horrors from home including seeing family members killed</a:t>
            </a:r>
          </a:p>
          <a:p>
            <a:r>
              <a:rPr lang="en-GB" sz="2000" dirty="0"/>
              <a:t>Family left behind</a:t>
            </a:r>
          </a:p>
          <a:p>
            <a:r>
              <a:rPr lang="en-GB" sz="2000" dirty="0"/>
              <a:t>Unhealthy diet</a:t>
            </a:r>
          </a:p>
          <a:p>
            <a:r>
              <a:rPr lang="en-GB" sz="2000" dirty="0"/>
              <a:t>FGM</a:t>
            </a:r>
          </a:p>
          <a:p>
            <a:r>
              <a:rPr lang="en-GB" sz="2000" dirty="0"/>
              <a:t>Domestic violence</a:t>
            </a:r>
          </a:p>
          <a:p>
            <a:pPr marL="0" indent="0">
              <a:buNone/>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Who is and what is City of Sanctuary?</a:t>
            </a:r>
          </a:p>
        </p:txBody>
      </p:sp>
      <p:sp>
        <p:nvSpPr>
          <p:cNvPr id="3" name="Content Placeholder 2"/>
          <p:cNvSpPr>
            <a:spLocks noGrp="1"/>
          </p:cNvSpPr>
          <p:nvPr>
            <p:ph idx="1"/>
          </p:nvPr>
        </p:nvSpPr>
        <p:spPr>
          <a:xfrm>
            <a:off x="628650" y="2026004"/>
            <a:ext cx="7886700" cy="3790107"/>
          </a:xfrm>
          <a:solidFill>
            <a:schemeClr val="bg1">
              <a:alpha val="70000"/>
            </a:schemeClr>
          </a:solidFill>
        </p:spPr>
        <p:txBody>
          <a:bodyPr>
            <a:normAutofit fontScale="85000" lnSpcReduction="20000"/>
          </a:bodyPr>
          <a:lstStyle/>
          <a:p>
            <a:r>
              <a:rPr lang="en-GB" dirty="0"/>
              <a:t>City of Sanctuary is a national </a:t>
            </a:r>
            <a:r>
              <a:rPr lang="en-GB" dirty="0">
                <a:hlinkClick r:id="rId2"/>
              </a:rPr>
              <a:t>movement</a:t>
            </a:r>
            <a:r>
              <a:rPr lang="en-GB" dirty="0"/>
              <a:t> committed to building a culture of hospitality and welcome, especially for refugees seeking sanctuary from war and persecution.</a:t>
            </a:r>
          </a:p>
          <a:p>
            <a:r>
              <a:rPr lang="en-GB" dirty="0"/>
              <a:t>The City of Sanctuary movement began in October 2005 in Sheffield. In September 2007, with the support of the City Council and over 70 local community organisations, Sheffield became the UK’s first ‘City of Sanctuary’ – a city that takes pride in the welcome it offers to people in need of safety.</a:t>
            </a:r>
          </a:p>
          <a:p>
            <a:r>
              <a:rPr lang="en-GB" dirty="0"/>
              <a:t>There are now 51 Cities or areas of Sanctuary with 19 new and emerging groups across the UK- from Glasgow to Guernsey.</a:t>
            </a:r>
          </a:p>
          <a:p>
            <a:r>
              <a:rPr lang="en-GB" dirty="0"/>
              <a:t>Crucially Asylum seekers and refugees at the heart of the movement. We work to include people seeking sanctuary at every level in the City of Sanctuary process - for example as volunteers and board members. We encourage our supporting organisations to do the same. We are guided by priorities defined by people seeking sanctuary </a:t>
            </a:r>
          </a:p>
          <a:p>
            <a:r>
              <a:rPr lang="en-GB" dirty="0"/>
              <a:t>The movement aims to bring people together, raise awareness and celebrate the positive because when people meet each other, fears and myths dissolve and supportive relationships develop</a:t>
            </a:r>
          </a:p>
        </p:txBody>
      </p:sp>
    </p:spTree>
    <p:extLst>
      <p:ext uri="{BB962C8B-B14F-4D97-AF65-F5344CB8AC3E}">
        <p14:creationId xmlns:p14="http://schemas.microsoft.com/office/powerpoint/2010/main" val="129965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p:txBody>
          <a:bodyPr>
            <a:normAutofit fontScale="25000" lnSpcReduction="20000"/>
          </a:bodyPr>
          <a:lstStyle/>
          <a:p>
            <a:pPr marL="0" indent="0">
              <a:buNone/>
            </a:pPr>
            <a:r>
              <a:rPr lang="en-US" sz="3000" dirty="0">
                <a:latin typeface="Arial" panose="020B0604020202020204" pitchFamily="34" charset="0"/>
                <a:cs typeface="Arial" panose="020B0604020202020204" pitchFamily="34" charset="0"/>
              </a:rPr>
              <a:t>BRISCOE, L. &amp; LAVENDER, T. 2009. Exploring maternity care for asylum seekers and refugees. </a:t>
            </a:r>
            <a:r>
              <a:rPr lang="en-US" sz="3000" i="1" dirty="0">
                <a:latin typeface="Arial" panose="020B0604020202020204" pitchFamily="34" charset="0"/>
                <a:cs typeface="Arial" panose="020B0604020202020204" pitchFamily="34" charset="0"/>
              </a:rPr>
              <a:t>British Journal of Midwifery,</a:t>
            </a:r>
            <a:r>
              <a:rPr lang="en-US" sz="3000" dirty="0">
                <a:latin typeface="Arial" panose="020B0604020202020204" pitchFamily="34" charset="0"/>
                <a:cs typeface="Arial" panose="020B0604020202020204" pitchFamily="34" charset="0"/>
              </a:rPr>
              <a:t> 17</a:t>
            </a:r>
            <a:r>
              <a:rPr lang="en-US" sz="3000" b="1" dirty="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 17-23.</a:t>
            </a:r>
            <a:endParaRPr lang="en-GB" sz="3000" dirty="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CMACE 2011. Saving Mothers' Lives: reviewing maternal deaths to make motherhood safer: 2006–08. The Eighth Report on Confidential Enquiries into Maternal Deaths in the United Kingdom. London: CMACE.</a:t>
            </a:r>
            <a:endParaRPr lang="en-GB" sz="3000" dirty="0">
              <a:latin typeface="Arial" panose="020B0604020202020204" pitchFamily="34" charset="0"/>
              <a:cs typeface="Arial" panose="020B0604020202020204" pitchFamily="34" charset="0"/>
            </a:endParaRPr>
          </a:p>
          <a:p>
            <a:pPr marL="0" indent="0">
              <a:buNone/>
            </a:pPr>
            <a:r>
              <a:rPr lang="en-GB" sz="3000" dirty="0">
                <a:latin typeface="Arial" panose="020B0604020202020204" pitchFamily="34" charset="0"/>
                <a:cs typeface="Arial" panose="020B0604020202020204" pitchFamily="34" charset="0"/>
              </a:rPr>
              <a:t>Department of Health (2008) Real Involvement: Working with People to Improve Health Services. HMSO, London.</a:t>
            </a: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a:latin typeface="Arial" panose="020B0604020202020204" pitchFamily="34" charset="0"/>
                <a:cs typeface="Arial" panose="020B0604020202020204" pitchFamily="34" charset="0"/>
              </a:rPr>
              <a:t>DH (2010) Volunteering- involving people and communities in delivering and developing health and social care services. HMSO, Leeds.</a:t>
            </a: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a:latin typeface="Arial" panose="020B0604020202020204" pitchFamily="34" charset="0"/>
                <a:cs typeface="Arial" panose="020B0604020202020204" pitchFamily="34" charset="0"/>
              </a:rPr>
              <a:t>DH (2012) Liberating the NHS: No decision about me, without me- Government response to the consultation. HMSO, London.</a:t>
            </a:r>
          </a:p>
          <a:p>
            <a:pPr marL="0" indent="0">
              <a:buNone/>
            </a:pPr>
            <a:endParaRPr lang="en-GB" sz="3000" dirty="0">
              <a:latin typeface="Arial" panose="020B0604020202020204" pitchFamily="34" charset="0"/>
              <a:cs typeface="Arial" panose="020B0604020202020204" pitchFamily="34" charset="0"/>
            </a:endParaRPr>
          </a:p>
          <a:p>
            <a:pPr marL="0" indent="0">
              <a:buNone/>
            </a:pPr>
            <a:r>
              <a:rPr lang="en-GB" sz="3000" dirty="0">
                <a:latin typeface="Arial" panose="020B0604020202020204" pitchFamily="34" charset="0"/>
                <a:cs typeface="Arial" panose="020B0604020202020204" pitchFamily="34" charset="0"/>
              </a:rPr>
              <a:t>SHORTALL C et al (2015) Experiences of Pregnant Migrant Women receiving Ante/</a:t>
            </a:r>
            <a:r>
              <a:rPr lang="en-GB" sz="3000" dirty="0" err="1">
                <a:latin typeface="Arial" panose="020B0604020202020204" pitchFamily="34" charset="0"/>
                <a:cs typeface="Arial" panose="020B0604020202020204" pitchFamily="34" charset="0"/>
              </a:rPr>
              <a:t>Peri</a:t>
            </a:r>
            <a:r>
              <a:rPr lang="en-GB" sz="3000" dirty="0">
                <a:latin typeface="Arial" panose="020B0604020202020204" pitchFamily="34" charset="0"/>
                <a:cs typeface="Arial" panose="020B0604020202020204" pitchFamily="34" charset="0"/>
              </a:rPr>
              <a:t> and Postnatal care in the UK. A Doctors of the World Report on the Experiences of Attendees at their London Drop in Clinic.</a:t>
            </a:r>
          </a:p>
          <a:p>
            <a:pPr marL="0" indent="0">
              <a:buNone/>
            </a:pPr>
            <a:endParaRPr lang="en-GB"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GAUDION, A. &amp; ALLOTEY, P. 2008. Maternity Care for Asylum Seekers and Refugees in </a:t>
            </a:r>
            <a:r>
              <a:rPr lang="en-US" sz="3000" dirty="0" err="1">
                <a:latin typeface="Arial" panose="020B0604020202020204" pitchFamily="34" charset="0"/>
                <a:cs typeface="Arial" panose="020B0604020202020204" pitchFamily="34" charset="0"/>
              </a:rPr>
              <a:t>Hillingdon</a:t>
            </a:r>
            <a:r>
              <a:rPr lang="en-US" sz="3000" dirty="0">
                <a:latin typeface="Arial" panose="020B0604020202020204" pitchFamily="34" charset="0"/>
                <a:cs typeface="Arial" panose="020B0604020202020204" pitchFamily="34" charset="0"/>
              </a:rPr>
              <a:t>. A Needs Assessment. Uxbridge: Centre for Public Health Research, Brunel University.</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HAITH-COOPER, M. &amp; BRADSHAW, G. 2013a. Meeting the health and social care needs of pregnant asylum seekers; midwifery students' perspectives: Part 3; “The pregnant woman within the global context”; an inclusive model for midwifery education to address the needs of asylum seeking women in the UK </a:t>
            </a:r>
            <a:r>
              <a:rPr lang="en-US" sz="3000" i="1" dirty="0">
                <a:latin typeface="Arial" panose="020B0604020202020204" pitchFamily="34" charset="0"/>
                <a:cs typeface="Arial" panose="020B0604020202020204" pitchFamily="34" charset="0"/>
              </a:rPr>
              <a:t>Nurse Education Today,</a:t>
            </a:r>
            <a:r>
              <a:rPr lang="en-US" sz="3000" dirty="0">
                <a:latin typeface="Arial" panose="020B0604020202020204" pitchFamily="34" charset="0"/>
                <a:cs typeface="Arial" panose="020B0604020202020204" pitchFamily="34" charset="0"/>
              </a:rPr>
              <a:t> 33</a:t>
            </a:r>
            <a:r>
              <a:rPr lang="en-US" sz="3000" b="1" dirty="0">
                <a:latin typeface="Arial" panose="020B0604020202020204" pitchFamily="34" charset="0"/>
                <a:cs typeface="Arial" panose="020B0604020202020204" pitchFamily="34" charset="0"/>
              </a:rPr>
              <a:t>,</a:t>
            </a:r>
            <a:r>
              <a:rPr lang="en-US" sz="3000" dirty="0">
                <a:latin typeface="Arial" panose="020B0604020202020204" pitchFamily="34" charset="0"/>
                <a:cs typeface="Arial" panose="020B0604020202020204" pitchFamily="34" charset="0"/>
              </a:rPr>
              <a:t> 1045-1050.</a:t>
            </a:r>
            <a:endParaRPr lang="en-GB" sz="3000" dirty="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NATIONAL INSTITUTE FOR HEALTH AND CLINICAL EXCELLENCE 2010. Antenatal care. Routine care for the healthy pregnant woman. London: National Institute for Health and Clinical Excellence.</a:t>
            </a: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WAUGH, M. 2010. The Mothers in Exile Project. Women Asylum Seekers' and Refugees' Experiences of Pregnancy and Childbirth in Leeds. Women’s Health Matters.</a:t>
            </a:r>
            <a:endParaRPr lang="en-GB" sz="3000" dirty="0">
              <a:latin typeface="Arial" panose="020B0604020202020204" pitchFamily="34" charset="0"/>
              <a:cs typeface="Arial" panose="020B0604020202020204" pitchFamily="34" charset="0"/>
            </a:endParaRPr>
          </a:p>
          <a:p>
            <a:pPr marL="0" indent="0">
              <a:buNone/>
            </a:pPr>
            <a:endParaRPr lang="en-GB" sz="2700" dirty="0"/>
          </a:p>
          <a:p>
            <a:pPr marL="0" indent="0">
              <a:buNone/>
            </a:pPr>
            <a:endParaRPr lang="en-GB" sz="27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106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697750" y="1825625"/>
            <a:ext cx="3748000" cy="4351338"/>
          </a:xfrm>
          <a:prstGeom prst="rect">
            <a:avLst/>
          </a:prstGeom>
          <a:noFill/>
          <a:ln w="9525">
            <a:noFill/>
            <a:miter lim="800000"/>
            <a:headEnd/>
            <a:tailEnd/>
          </a:ln>
        </p:spPr>
      </p:pic>
      <p:sp>
        <p:nvSpPr>
          <p:cNvPr id="4" name="Content Placeholder 3"/>
          <p:cNvSpPr>
            <a:spLocks noGrp="1"/>
          </p:cNvSpPr>
          <p:nvPr>
            <p:ph sz="half" idx="2"/>
          </p:nvPr>
        </p:nvSpPr>
        <p:spPr/>
        <p:txBody>
          <a:bodyPr>
            <a:normAutofit fontScale="92500" lnSpcReduction="10000"/>
          </a:bodyPr>
          <a:lstStyle/>
          <a:p>
            <a:pPr>
              <a:buFont typeface="Arial" charset="0"/>
              <a:buNone/>
            </a:pPr>
            <a:r>
              <a:rPr lang="en-GB" dirty="0"/>
              <a:t> </a:t>
            </a:r>
            <a:r>
              <a:rPr lang="en-GB" b="1" dirty="0"/>
              <a:t>City of Sanctuary </a:t>
            </a:r>
            <a:r>
              <a:rPr lang="en-GB" dirty="0"/>
              <a:t>is a movement committed to building a culture of hospitality and welcome, especially for refugees seeking sanctuary from war and persecution. </a:t>
            </a:r>
          </a:p>
          <a:p>
            <a:r>
              <a:rPr lang="en-GB" sz="3200" dirty="0"/>
              <a:t>2005-Started in Sheffield</a:t>
            </a:r>
          </a:p>
          <a:p>
            <a:r>
              <a:rPr lang="en-GB" sz="3200" dirty="0"/>
              <a:t>2011 – 12 groups</a:t>
            </a:r>
          </a:p>
          <a:p>
            <a:r>
              <a:rPr lang="en-GB" sz="3200" dirty="0"/>
              <a:t>2014 -  38 groups</a:t>
            </a:r>
          </a:p>
          <a:p>
            <a:r>
              <a:rPr lang="en-GB" sz="3200" dirty="0"/>
              <a:t>2015 - over 60 groups</a:t>
            </a:r>
          </a:p>
          <a:p>
            <a:r>
              <a:rPr lang="en-GB" sz="3200" dirty="0"/>
              <a:t>2016 - ??</a:t>
            </a:r>
            <a:endParaRPr lang="en-GB" dirty="0"/>
          </a:p>
        </p:txBody>
      </p:sp>
      <p:pic>
        <p:nvPicPr>
          <p:cNvPr id="6"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63713" y="323850"/>
            <a:ext cx="5111750" cy="10175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0000"/>
            </a:schemeClr>
          </a:solidFill>
        </p:spPr>
        <p:txBody>
          <a:bodyPr/>
          <a:lstStyle/>
          <a:p>
            <a:pPr algn="ctr"/>
            <a:r>
              <a:rPr lang="en-GB" b="1" dirty="0"/>
              <a:t>Swansea City of Sanctuary</a:t>
            </a:r>
          </a:p>
        </p:txBody>
      </p:sp>
      <p:sp>
        <p:nvSpPr>
          <p:cNvPr id="3" name="Content Placeholder 2"/>
          <p:cNvSpPr>
            <a:spLocks noGrp="1"/>
          </p:cNvSpPr>
          <p:nvPr>
            <p:ph idx="1"/>
          </p:nvPr>
        </p:nvSpPr>
        <p:spPr>
          <a:xfrm>
            <a:off x="628650" y="2606297"/>
            <a:ext cx="7886700" cy="2566218"/>
          </a:xfrm>
          <a:solidFill>
            <a:schemeClr val="bg1">
              <a:alpha val="68000"/>
            </a:schemeClr>
          </a:solidFill>
        </p:spPr>
        <p:txBody>
          <a:bodyPr/>
          <a:lstStyle/>
          <a:p>
            <a:r>
              <a:rPr lang="en-GB" dirty="0"/>
              <a:t>Swansea became a dispersal area for asylum seekers in 2000 and since then many organisations developed to provide services and support for those seeking sanctuary. </a:t>
            </a:r>
          </a:p>
          <a:p>
            <a:r>
              <a:rPr lang="en-GB" dirty="0"/>
              <a:t>Swansea City of Sanctuary Steering group was set up in June of 2008 and became the UK’s second official City of Sanctuary in May 2010.</a:t>
            </a:r>
          </a:p>
          <a:p>
            <a:r>
              <a:rPr lang="en-GB" dirty="0"/>
              <a:t>The City and County of Swansea passed a unanimous resolution of support in  2008 and have been supportive ever since. </a:t>
            </a:r>
          </a:p>
        </p:txBody>
      </p:sp>
    </p:spTree>
    <p:extLst>
      <p:ext uri="{BB962C8B-B14F-4D97-AF65-F5344CB8AC3E}">
        <p14:creationId xmlns:p14="http://schemas.microsoft.com/office/powerpoint/2010/main" val="215511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43051"/>
            <a:ext cx="7886700" cy="3344594"/>
          </a:xfrm>
          <a:solidFill>
            <a:schemeClr val="bg1"/>
          </a:solidFill>
        </p:spPr>
        <p:txBody>
          <a:bodyPr/>
          <a:lstStyle/>
          <a:p>
            <a:r>
              <a:rPr lang="en-GB" dirty="0"/>
              <a:t>Asylum applications from main applicants increased by 19% to 29,024 in the year ending September 2015, the highest number of applications since the year ending June 2005 (30,314). </a:t>
            </a:r>
          </a:p>
          <a:p>
            <a:r>
              <a:rPr lang="en-GB" dirty="0"/>
              <a:t>The largest number of applications for asylum came from nationals of Eritrea (3,726), followed by Sudan (2,842), Iran (2,407) and Syria (2,402).</a:t>
            </a:r>
          </a:p>
          <a:p>
            <a:r>
              <a:rPr lang="en-GB" dirty="0"/>
              <a:t> Grant rates vary between nationalities; for example, at initial decision, the grant rate for nationals of Sudan was 84%, compared with 21% for Pakistani nationals.</a:t>
            </a:r>
          </a:p>
        </p:txBody>
      </p:sp>
    </p:spTree>
    <p:extLst>
      <p:ext uri="{BB962C8B-B14F-4D97-AF65-F5344CB8AC3E}">
        <p14:creationId xmlns:p14="http://schemas.microsoft.com/office/powerpoint/2010/main" val="118512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595" y="332656"/>
            <a:ext cx="3915950" cy="1008731"/>
          </a:xfrm>
        </p:spPr>
        <p:txBody>
          <a:bodyPr>
            <a:normAutofit/>
          </a:bodyPr>
          <a:lstStyle/>
          <a:p>
            <a:pPr algn="ctr"/>
            <a:r>
              <a:rPr lang="en-GB" sz="3000" dirty="0"/>
              <a:t>Why do we need cities of Sanctuary?</a:t>
            </a:r>
          </a:p>
        </p:txBody>
      </p:sp>
      <p:sp>
        <p:nvSpPr>
          <p:cNvPr id="22" name="Content Placeholder 17"/>
          <p:cNvSpPr>
            <a:spLocks noGrp="1"/>
          </p:cNvSpPr>
          <p:nvPr>
            <p:ph idx="1"/>
          </p:nvPr>
        </p:nvSpPr>
        <p:spPr>
          <a:xfrm>
            <a:off x="4793927" y="1556792"/>
            <a:ext cx="3926618" cy="4824536"/>
          </a:xfrm>
          <a:solidFill>
            <a:schemeClr val="bg1">
              <a:alpha val="56000"/>
            </a:schemeClr>
          </a:solidFill>
        </p:spPr>
        <p:txBody>
          <a:bodyPr>
            <a:normAutofit/>
          </a:bodyPr>
          <a:lstStyle/>
          <a:p>
            <a:r>
              <a:rPr lang="en-GB" sz="1500" dirty="0">
                <a:latin typeface="Maiandra GD" panose="020E0502030308020204" pitchFamily="34" charset="0"/>
              </a:rPr>
              <a:t>Families living at 50% below the poverty line</a:t>
            </a:r>
          </a:p>
          <a:p>
            <a:r>
              <a:rPr lang="en-GB" sz="1500" dirty="0">
                <a:latin typeface="Maiandra GD" panose="020E0502030308020204" pitchFamily="34" charset="0"/>
              </a:rPr>
              <a:t>Insufficient benefits to maintain contact with solicitor</a:t>
            </a:r>
          </a:p>
          <a:p>
            <a:r>
              <a:rPr lang="en-GB" sz="1500" dirty="0">
                <a:latin typeface="Maiandra GD" panose="020E0502030308020204" pitchFamily="34" charset="0"/>
              </a:rPr>
              <a:t>Shared, no choice accommodation, in hard to let properties managed by external contractors (Lynx House/ Red door)</a:t>
            </a:r>
          </a:p>
          <a:p>
            <a:r>
              <a:rPr lang="en-GB" sz="1500" dirty="0">
                <a:latin typeface="Maiandra GD" panose="020E0502030308020204" pitchFamily="34" charset="0"/>
              </a:rPr>
              <a:t>Periods of </a:t>
            </a:r>
            <a:r>
              <a:rPr lang="en-GB" sz="1500" b="1" dirty="0">
                <a:latin typeface="Maiandra GD" panose="020E0502030308020204" pitchFamily="34" charset="0"/>
              </a:rPr>
              <a:t>destitution</a:t>
            </a:r>
            <a:r>
              <a:rPr lang="en-GB" sz="1500" dirty="0">
                <a:latin typeface="Maiandra GD" panose="020E0502030308020204" pitchFamily="34" charset="0"/>
              </a:rPr>
              <a:t> between refusal and appeal and on gaining refugee status or refusal with no chance of returning to country of origin</a:t>
            </a:r>
          </a:p>
          <a:p>
            <a:r>
              <a:rPr lang="en-GB" sz="1500" b="1" dirty="0">
                <a:latin typeface="Maiandra GD" panose="020E0502030308020204" pitchFamily="34" charset="0"/>
              </a:rPr>
              <a:t>Detention</a:t>
            </a:r>
            <a:r>
              <a:rPr lang="en-GB" sz="1500" dirty="0">
                <a:latin typeface="Maiandra GD" panose="020E0502030308020204" pitchFamily="34" charset="0"/>
              </a:rPr>
              <a:t> at any time – indefinite, no judicial oversight </a:t>
            </a:r>
          </a:p>
          <a:p>
            <a:r>
              <a:rPr lang="en-GB" sz="1500" dirty="0">
                <a:latin typeface="Maiandra GD" panose="020E0502030308020204" pitchFamily="34" charset="0"/>
              </a:rPr>
              <a:t>Possible </a:t>
            </a:r>
            <a:r>
              <a:rPr lang="en-GB" sz="1500" b="1" dirty="0">
                <a:latin typeface="Maiandra GD" panose="020E0502030308020204" pitchFamily="34" charset="0"/>
              </a:rPr>
              <a:t>deportation</a:t>
            </a:r>
            <a:r>
              <a:rPr lang="en-GB" sz="1500" dirty="0">
                <a:latin typeface="Maiandra GD" panose="020E0502030308020204" pitchFamily="34" charset="0"/>
              </a:rPr>
              <a:t> after many years building a family life ( including those that were unaccompanied asylum seeking children)</a:t>
            </a:r>
          </a:p>
          <a:p>
            <a:endParaRPr lang="en-US" sz="1500" dirty="0"/>
          </a:p>
        </p:txBody>
      </p:sp>
      <p:pic>
        <p:nvPicPr>
          <p:cNvPr id="23" name="Picture 1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9310" y="1805492"/>
            <a:ext cx="4456245" cy="3063668"/>
          </a:xfrm>
          <a:prstGeom prst="rect">
            <a:avLst/>
          </a:prstGeom>
          <a:effectLst/>
        </p:spPr>
      </p:pic>
    </p:spTree>
    <p:extLst>
      <p:ext uri="{BB962C8B-B14F-4D97-AF65-F5344CB8AC3E}">
        <p14:creationId xmlns:p14="http://schemas.microsoft.com/office/powerpoint/2010/main" val="411861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517464"/>
          </a:xfrm>
        </p:spPr>
        <p:txBody>
          <a:bodyPr>
            <a:normAutofit fontScale="90000"/>
          </a:bodyPr>
          <a:lstStyle/>
          <a:p>
            <a:r>
              <a:rPr lang="en-GB" dirty="0"/>
              <a:t>Narrative of the Process</a:t>
            </a:r>
          </a:p>
        </p:txBody>
      </p:sp>
      <p:sp>
        <p:nvSpPr>
          <p:cNvPr id="3" name="Content Placeholder 2"/>
          <p:cNvSpPr>
            <a:spLocks noGrp="1"/>
          </p:cNvSpPr>
          <p:nvPr>
            <p:ph idx="1"/>
          </p:nvPr>
        </p:nvSpPr>
        <p:spPr>
          <a:xfrm>
            <a:off x="306852" y="1648558"/>
            <a:ext cx="8585628" cy="4876786"/>
          </a:xfrm>
          <a:solidFill>
            <a:schemeClr val="bg1"/>
          </a:solidFill>
        </p:spPr>
        <p:txBody>
          <a:bodyPr>
            <a:normAutofit/>
          </a:bodyPr>
          <a:lstStyle/>
          <a:p>
            <a:pPr>
              <a:defRPr/>
            </a:pPr>
            <a:r>
              <a:rPr lang="en-GB" sz="1650" b="1" u="sng" dirty="0"/>
              <a:t>A struggle</a:t>
            </a:r>
          </a:p>
          <a:p>
            <a:pPr>
              <a:buNone/>
              <a:defRPr/>
            </a:pPr>
            <a:r>
              <a:rPr lang="en-GB" sz="1650" i="1" dirty="0"/>
              <a:t>“Every time you go [to the home office], they show you how you can go back [home]....But I can’t. Because of safety. You see how safety is important for a human being. Even though I am struggling, I would like to go back. But I can’t go back. I prefer to struggle....But, in struggling, I am looking for ways to live well...you have in your mind, this struggle…this emotion of being mistreated” (Thomas) </a:t>
            </a:r>
            <a:endParaRPr lang="en-GB" sz="1650" dirty="0"/>
          </a:p>
          <a:p>
            <a:pPr>
              <a:defRPr/>
            </a:pPr>
            <a:r>
              <a:rPr lang="en-GB" sz="1650" b="1" u="sng" dirty="0"/>
              <a:t>Living with uncertainty</a:t>
            </a:r>
          </a:p>
          <a:p>
            <a:pPr>
              <a:buNone/>
              <a:defRPr/>
            </a:pPr>
            <a:r>
              <a:rPr lang="en-GB" sz="1650" i="1" dirty="0"/>
              <a:t>“You don’t feel safe, you don’t know how long you are able to stay for, you don’t know when your interview will be, you don’t know whether you will get granted or not. So the feeling of being unsafe gets worse…If you get a negative [asylum] result, what will happen? This makes you worry….you feel unsafe. After the [asylum]interview, you try to carry on with your life. ..try to get yourself more relaxed. But every day it gets worse, because all of the memories come back from back home …When you don’t have a positive decision, you always feel in a ‘storm’.”(Lila)</a:t>
            </a:r>
            <a:endParaRPr lang="en-GB" sz="1650" dirty="0"/>
          </a:p>
          <a:p>
            <a:pPr>
              <a:defRPr/>
            </a:pPr>
            <a:r>
              <a:rPr lang="en-GB" sz="1650" b="1" u="sng" dirty="0"/>
              <a:t>Speaking to others about decisions</a:t>
            </a:r>
          </a:p>
          <a:p>
            <a:pPr>
              <a:buNone/>
              <a:defRPr/>
            </a:pPr>
            <a:r>
              <a:rPr lang="en-GB" sz="1650" i="1" dirty="0"/>
              <a:t> “[Another] thing which hurt[s] me, are the other people [in my shared house who] talk about being refused, that I will be refused as well, they are all the time saying negative things, but I try not to speak with them that much” (Majid)</a:t>
            </a:r>
            <a:endParaRPr lang="en-GB" sz="1050" dirty="0"/>
          </a:p>
          <a:p>
            <a:r>
              <a:rPr lang="en-GB" sz="1050" i="1" dirty="0"/>
              <a:t>With kind permission from Tom Hoare</a:t>
            </a:r>
            <a:endParaRPr lang="en-GB" sz="825" dirty="0"/>
          </a:p>
          <a:p>
            <a:endParaRPr lang="en-GB" sz="1050" dirty="0"/>
          </a:p>
        </p:txBody>
      </p:sp>
    </p:spTree>
    <p:extLst>
      <p:ext uri="{BB962C8B-B14F-4D97-AF65-F5344CB8AC3E}">
        <p14:creationId xmlns:p14="http://schemas.microsoft.com/office/powerpoint/2010/main" val="328294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What can City of Sanctuary do?</a:t>
            </a:r>
          </a:p>
        </p:txBody>
      </p:sp>
      <p:sp>
        <p:nvSpPr>
          <p:cNvPr id="3" name="Text Placeholder 2"/>
          <p:cNvSpPr>
            <a:spLocks noGrp="1"/>
          </p:cNvSpPr>
          <p:nvPr>
            <p:ph type="body" idx="1"/>
          </p:nvPr>
        </p:nvSpPr>
        <p:spPr>
          <a:xfrm>
            <a:off x="695326" y="1389460"/>
            <a:ext cx="3868340" cy="823912"/>
          </a:xfrm>
        </p:spPr>
        <p:txBody>
          <a:bodyPr>
            <a:normAutofit/>
          </a:bodyPr>
          <a:lstStyle/>
          <a:p>
            <a:r>
              <a:rPr lang="en-GB" sz="2400" dirty="0"/>
              <a:t>We are an umbrella organisation</a:t>
            </a:r>
          </a:p>
        </p:txBody>
      </p:sp>
      <p:sp>
        <p:nvSpPr>
          <p:cNvPr id="4" name="Content Placeholder 3"/>
          <p:cNvSpPr>
            <a:spLocks noGrp="1"/>
          </p:cNvSpPr>
          <p:nvPr>
            <p:ph sz="half" idx="2"/>
          </p:nvPr>
        </p:nvSpPr>
        <p:spPr>
          <a:xfrm>
            <a:off x="604290" y="2264005"/>
            <a:ext cx="3868340" cy="4236293"/>
          </a:xfrm>
          <a:solidFill>
            <a:schemeClr val="bg1"/>
          </a:solidFill>
        </p:spPr>
        <p:txBody>
          <a:bodyPr>
            <a:noAutofit/>
          </a:bodyPr>
          <a:lstStyle/>
          <a:p>
            <a:pPr>
              <a:lnSpc>
                <a:spcPct val="150000"/>
              </a:lnSpc>
            </a:pPr>
            <a:r>
              <a:rPr lang="en-GB" altLang="en-US" sz="1400" dirty="0">
                <a:latin typeface="Maiandra GD" panose="020E0502030308020204" pitchFamily="34" charset="0"/>
              </a:rPr>
              <a:t>Mainstream, grassroots movement – all sectors involved</a:t>
            </a:r>
          </a:p>
          <a:p>
            <a:pPr>
              <a:lnSpc>
                <a:spcPct val="150000"/>
              </a:lnSpc>
            </a:pPr>
            <a:r>
              <a:rPr lang="en-GB" altLang="en-US" sz="1400" dirty="0">
                <a:latin typeface="Maiandra GD" panose="020E0502030308020204" pitchFamily="34" charset="0"/>
              </a:rPr>
              <a:t>Building bridges between ‘local people’ and refugees</a:t>
            </a:r>
          </a:p>
          <a:p>
            <a:pPr>
              <a:lnSpc>
                <a:spcPct val="120000"/>
              </a:lnSpc>
            </a:pPr>
            <a:r>
              <a:rPr lang="en-GB" altLang="en-US" sz="1400" dirty="0">
                <a:latin typeface="Maiandra GD" panose="020E0502030308020204" pitchFamily="34" charset="0"/>
              </a:rPr>
              <a:t>Strengthening and broadening the support base for asylum seekers and refugees</a:t>
            </a:r>
          </a:p>
          <a:p>
            <a:pPr>
              <a:lnSpc>
                <a:spcPct val="150000"/>
              </a:lnSpc>
            </a:pPr>
            <a:r>
              <a:rPr lang="en-GB" altLang="en-US" sz="1400" dirty="0">
                <a:latin typeface="Maiandra GD" panose="020E0502030308020204" pitchFamily="34" charset="0"/>
              </a:rPr>
              <a:t>Helping create a culture of hospitality and welcome</a:t>
            </a:r>
          </a:p>
          <a:p>
            <a:pPr>
              <a:lnSpc>
                <a:spcPct val="150000"/>
              </a:lnSpc>
            </a:pPr>
            <a:r>
              <a:rPr lang="en-GB" altLang="en-US" sz="1400" dirty="0">
                <a:latin typeface="Maiandra GD" panose="020E0502030308020204" pitchFamily="34" charset="0"/>
              </a:rPr>
              <a:t>Celebrating the contribution of refugees to society</a:t>
            </a:r>
          </a:p>
          <a:p>
            <a:pPr>
              <a:lnSpc>
                <a:spcPct val="150000"/>
              </a:lnSpc>
            </a:pPr>
            <a:r>
              <a:rPr lang="en-GB" altLang="en-US" sz="1400" dirty="0">
                <a:latin typeface="Maiandra GD" panose="020E0502030308020204" pitchFamily="34" charset="0"/>
              </a:rPr>
              <a:t>Creating and enhancing networks between key players</a:t>
            </a:r>
          </a:p>
        </p:txBody>
      </p:sp>
      <p:sp>
        <p:nvSpPr>
          <p:cNvPr id="5" name="Text Placeholder 4"/>
          <p:cNvSpPr>
            <a:spLocks noGrp="1"/>
          </p:cNvSpPr>
          <p:nvPr>
            <p:ph type="body" sz="quarter" idx="3"/>
          </p:nvPr>
        </p:nvSpPr>
        <p:spPr/>
        <p:txBody>
          <a:bodyPr/>
          <a:lstStyle/>
          <a:p>
            <a:r>
              <a:rPr lang="en-GB" dirty="0"/>
              <a:t>We work nationally across these themes: </a:t>
            </a:r>
          </a:p>
        </p:txBody>
      </p:sp>
      <p:sp>
        <p:nvSpPr>
          <p:cNvPr id="6" name="Content Placeholder 5"/>
          <p:cNvSpPr>
            <a:spLocks noGrp="1"/>
          </p:cNvSpPr>
          <p:nvPr>
            <p:ph sz="quarter" idx="4"/>
          </p:nvPr>
        </p:nvSpPr>
        <p:spPr>
          <a:xfrm>
            <a:off x="4629150" y="2736056"/>
            <a:ext cx="1680210" cy="2763441"/>
          </a:xfrm>
          <a:solidFill>
            <a:schemeClr val="bg1"/>
          </a:solidFill>
        </p:spPr>
        <p:txBody>
          <a:bodyPr>
            <a:normAutofit/>
          </a:bodyPr>
          <a:lstStyle/>
          <a:p>
            <a:r>
              <a:rPr lang="en-GB" dirty="0"/>
              <a:t>Arts</a:t>
            </a:r>
          </a:p>
          <a:p>
            <a:r>
              <a:rPr lang="en-GB" dirty="0"/>
              <a:t>Destitution</a:t>
            </a:r>
          </a:p>
          <a:p>
            <a:r>
              <a:rPr lang="en-GB" dirty="0"/>
              <a:t>Detention</a:t>
            </a:r>
          </a:p>
          <a:p>
            <a:r>
              <a:rPr lang="en-GB" dirty="0"/>
              <a:t>ESOL</a:t>
            </a:r>
          </a:p>
          <a:p>
            <a:r>
              <a:rPr lang="en-GB" dirty="0"/>
              <a:t>Faiths</a:t>
            </a:r>
          </a:p>
          <a:p>
            <a:r>
              <a:rPr lang="en-GB" dirty="0"/>
              <a:t>Health</a:t>
            </a:r>
          </a:p>
          <a:p>
            <a:r>
              <a:rPr lang="en-GB" dirty="0"/>
              <a:t>LGBT</a:t>
            </a:r>
          </a:p>
        </p:txBody>
      </p:sp>
      <p:sp>
        <p:nvSpPr>
          <p:cNvPr id="7" name="Rectangle 6"/>
          <p:cNvSpPr/>
          <p:nvPr/>
        </p:nvSpPr>
        <p:spPr>
          <a:xfrm>
            <a:off x="6309360" y="2828782"/>
            <a:ext cx="1744394" cy="2031325"/>
          </a:xfrm>
          <a:prstGeom prst="rect">
            <a:avLst/>
          </a:prstGeom>
          <a:solidFill>
            <a:schemeClr val="bg1"/>
          </a:solidFill>
        </p:spPr>
        <p:txBody>
          <a:bodyPr wrap="square">
            <a:spAutoFit/>
          </a:bodyPr>
          <a:lstStyle/>
          <a:p>
            <a:pPr marL="257175" indent="-257175" defTabSz="685800">
              <a:buFont typeface="Arial" panose="020B0604020202020204" pitchFamily="34" charset="0"/>
              <a:buChar char="•"/>
            </a:pPr>
            <a:r>
              <a:rPr lang="en-GB" sz="2100" kern="0" dirty="0">
                <a:solidFill>
                  <a:sysClr val="windowText" lastClr="000000"/>
                </a:solidFill>
              </a:rPr>
              <a:t>Maternity</a:t>
            </a:r>
          </a:p>
          <a:p>
            <a:pPr marL="257175" indent="-257175" defTabSz="685800">
              <a:buFont typeface="Arial" panose="020B0604020202020204" pitchFamily="34" charset="0"/>
              <a:buChar char="•"/>
            </a:pPr>
            <a:r>
              <a:rPr lang="en-GB" sz="2100" kern="0" dirty="0">
                <a:solidFill>
                  <a:sysClr val="windowText" lastClr="000000"/>
                </a:solidFill>
              </a:rPr>
              <a:t>Schools</a:t>
            </a:r>
          </a:p>
          <a:p>
            <a:pPr marL="257175" indent="-257175" defTabSz="685800">
              <a:buFont typeface="Arial" panose="020B0604020202020204" pitchFamily="34" charset="0"/>
              <a:buChar char="•"/>
            </a:pPr>
            <a:r>
              <a:rPr lang="en-GB" sz="2100" kern="0" dirty="0">
                <a:solidFill>
                  <a:sysClr val="windowText" lastClr="000000"/>
                </a:solidFill>
              </a:rPr>
              <a:t>Sports</a:t>
            </a:r>
          </a:p>
          <a:p>
            <a:pPr marL="257175" indent="-257175" defTabSz="685800">
              <a:buFont typeface="Arial" panose="020B0604020202020204" pitchFamily="34" charset="0"/>
              <a:buChar char="•"/>
            </a:pPr>
            <a:r>
              <a:rPr lang="en-GB" sz="2100" kern="0" dirty="0">
                <a:solidFill>
                  <a:sysClr val="windowText" lastClr="000000"/>
                </a:solidFill>
              </a:rPr>
              <a:t>Syria</a:t>
            </a:r>
          </a:p>
          <a:p>
            <a:pPr marL="257175" indent="-257175" defTabSz="685800">
              <a:buFont typeface="Arial" panose="020B0604020202020204" pitchFamily="34" charset="0"/>
              <a:buChar char="•"/>
            </a:pPr>
            <a:r>
              <a:rPr lang="en-GB" sz="2100" kern="0" dirty="0">
                <a:solidFill>
                  <a:sysClr val="windowText" lastClr="000000"/>
                </a:solidFill>
              </a:rPr>
              <a:t>Welcome</a:t>
            </a:r>
          </a:p>
          <a:p>
            <a:pPr marL="257175" indent="-257175" defTabSz="685800">
              <a:buFont typeface="Arial" panose="020B0604020202020204" pitchFamily="34" charset="0"/>
              <a:buChar char="•"/>
            </a:pPr>
            <a:r>
              <a:rPr lang="en-GB" sz="2100" kern="0" dirty="0">
                <a:solidFill>
                  <a:sysClr val="windowText" lastClr="000000"/>
                </a:solidFill>
              </a:rPr>
              <a:t>Women </a:t>
            </a:r>
          </a:p>
        </p:txBody>
      </p:sp>
    </p:spTree>
    <p:extLst>
      <p:ext uri="{BB962C8B-B14F-4D97-AF65-F5344CB8AC3E}">
        <p14:creationId xmlns:p14="http://schemas.microsoft.com/office/powerpoint/2010/main" val="144309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people support City of Sanctuary?</a:t>
            </a:r>
          </a:p>
        </p:txBody>
      </p:sp>
      <p:sp>
        <p:nvSpPr>
          <p:cNvPr id="3" name="Text Placeholder 2"/>
          <p:cNvSpPr>
            <a:spLocks noGrp="1"/>
          </p:cNvSpPr>
          <p:nvPr>
            <p:ph type="body" idx="1"/>
          </p:nvPr>
        </p:nvSpPr>
        <p:spPr>
          <a:xfrm>
            <a:off x="611766" y="1417084"/>
            <a:ext cx="3868340" cy="451693"/>
          </a:xfrm>
          <a:solidFill>
            <a:schemeClr val="bg1"/>
          </a:solidFill>
        </p:spPr>
        <p:txBody>
          <a:bodyPr/>
          <a:lstStyle/>
          <a:p>
            <a:r>
              <a:rPr lang="en-GB" dirty="0"/>
              <a:t>Pledging Process:</a:t>
            </a:r>
          </a:p>
        </p:txBody>
      </p:sp>
      <p:sp>
        <p:nvSpPr>
          <p:cNvPr id="4" name="Content Placeholder 3"/>
          <p:cNvSpPr>
            <a:spLocks noGrp="1"/>
          </p:cNvSpPr>
          <p:nvPr>
            <p:ph sz="half" idx="2"/>
          </p:nvPr>
        </p:nvSpPr>
        <p:spPr>
          <a:solidFill>
            <a:schemeClr val="bg1"/>
          </a:solidFill>
        </p:spPr>
        <p:txBody>
          <a:bodyPr>
            <a:normAutofit fontScale="92500"/>
          </a:bodyPr>
          <a:lstStyle/>
          <a:p>
            <a:r>
              <a:rPr lang="en-GB" b="1" dirty="0"/>
              <a:t>The first step in your support for City of Sanctuary is to pass a resolution of support and to send it to the City of Sanctuary Group. </a:t>
            </a:r>
          </a:p>
          <a:p>
            <a:r>
              <a:rPr lang="en-GB" b="1" dirty="0"/>
              <a:t>While organisations are pledging, we ask people to think about actions that they can undertake. E.g. SCVS / Community Transport</a:t>
            </a:r>
          </a:p>
          <a:p>
            <a:r>
              <a:rPr lang="en-GB" b="1" dirty="0"/>
              <a:t>Once an organisation is pledged we invite them to meetings, network events, training sessions..</a:t>
            </a:r>
            <a:endParaRPr lang="en-GB" dirty="0"/>
          </a:p>
        </p:txBody>
      </p:sp>
      <p:sp>
        <p:nvSpPr>
          <p:cNvPr id="5" name="Text Placeholder 4"/>
          <p:cNvSpPr>
            <a:spLocks noGrp="1"/>
          </p:cNvSpPr>
          <p:nvPr>
            <p:ph type="body" sz="quarter" idx="3"/>
          </p:nvPr>
        </p:nvSpPr>
        <p:spPr>
          <a:xfrm>
            <a:off x="5004048" y="1417084"/>
            <a:ext cx="3887391" cy="444227"/>
          </a:xfrm>
          <a:solidFill>
            <a:schemeClr val="bg1"/>
          </a:solidFill>
        </p:spPr>
        <p:txBody>
          <a:bodyPr/>
          <a:lstStyle/>
          <a:p>
            <a:r>
              <a:rPr lang="en-GB" dirty="0"/>
              <a:t>Getting involved</a:t>
            </a:r>
          </a:p>
        </p:txBody>
      </p:sp>
      <p:sp>
        <p:nvSpPr>
          <p:cNvPr id="6" name="Content Placeholder 5"/>
          <p:cNvSpPr>
            <a:spLocks noGrp="1"/>
          </p:cNvSpPr>
          <p:nvPr>
            <p:ph sz="quarter" idx="4"/>
          </p:nvPr>
        </p:nvSpPr>
        <p:spPr>
          <a:xfrm>
            <a:off x="4642289" y="2523624"/>
            <a:ext cx="3887391" cy="3684588"/>
          </a:xfrm>
          <a:solidFill>
            <a:schemeClr val="bg1"/>
          </a:solidFill>
        </p:spPr>
        <p:txBody>
          <a:bodyPr>
            <a:normAutofit/>
          </a:bodyPr>
          <a:lstStyle/>
          <a:p>
            <a:r>
              <a:rPr lang="en-GB" dirty="0"/>
              <a:t>Volunteering</a:t>
            </a:r>
          </a:p>
          <a:p>
            <a:r>
              <a:rPr lang="en-GB" dirty="0"/>
              <a:t>Working groups</a:t>
            </a:r>
          </a:p>
          <a:p>
            <a:r>
              <a:rPr lang="en-GB" dirty="0"/>
              <a:t>Challenging myths and spreading welcome</a:t>
            </a:r>
          </a:p>
          <a:p>
            <a:r>
              <a:rPr lang="en-GB" dirty="0"/>
              <a:t>Supporting other organisations that work to welcome and support- Unity and Diversity, Swansea Bay Asylum Seeker Support Group ….</a:t>
            </a:r>
          </a:p>
        </p:txBody>
      </p:sp>
    </p:spTree>
    <p:extLst>
      <p:ext uri="{BB962C8B-B14F-4D97-AF65-F5344CB8AC3E}">
        <p14:creationId xmlns:p14="http://schemas.microsoft.com/office/powerpoint/2010/main" val="3309474533"/>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TotalTime>
  <Words>1892</Words>
  <Application>Microsoft Office PowerPoint</Application>
  <PresentationFormat>On-screen Show (4:3)</PresentationFormat>
  <Paragraphs>181</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Maiandra GD</vt:lpstr>
      <vt:lpstr>Office Theme</vt:lpstr>
      <vt:lpstr>The  Maternity Stream of Sanctuary </vt:lpstr>
      <vt:lpstr>Who is and what is City of Sanctuary?</vt:lpstr>
      <vt:lpstr>PowerPoint Presentation</vt:lpstr>
      <vt:lpstr>Swansea City of Sanctuary</vt:lpstr>
      <vt:lpstr>PowerPoint Presentation</vt:lpstr>
      <vt:lpstr>Why do we need cities of Sanctuary?</vt:lpstr>
      <vt:lpstr>Narrative of the Process</vt:lpstr>
      <vt:lpstr>What can City of Sanctuary do?</vt:lpstr>
      <vt:lpstr>How do people support City of Sanctuary?</vt:lpstr>
      <vt:lpstr>What has changed in last 12 months?</vt:lpstr>
      <vt:lpstr>Nation of Sanctuary</vt:lpstr>
      <vt:lpstr>New Groups- Rural and non dispersal areas. </vt:lpstr>
      <vt:lpstr>Welcome, support and celebrate the contribution that refugees and asylum seekers</vt:lpstr>
      <vt:lpstr>           City of Sanctuary Streams</vt:lpstr>
      <vt:lpstr>The maternity stream: Why and Who?</vt:lpstr>
      <vt:lpstr>The work of the volunteers: Leeds</vt:lpstr>
      <vt:lpstr>Swansea City of Sanctuary: Where are at the moment? </vt:lpstr>
      <vt:lpstr>Other Working Groups</vt:lpstr>
      <vt:lpstr>How can the maternity stream help? What are some of the issues?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Maternity Stream of the City of Sanctuary</dc:title>
  <dc:creator>Rose</dc:creator>
  <cp:lastModifiedBy>RL DPIA</cp:lastModifiedBy>
  <cp:revision>83</cp:revision>
  <dcterms:created xsi:type="dcterms:W3CDTF">2015-10-28T09:25:44Z</dcterms:created>
  <dcterms:modified xsi:type="dcterms:W3CDTF">2016-03-17T16:45:06Z</dcterms:modified>
</cp:coreProperties>
</file>